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6" r:id="rId15"/>
    <p:sldId id="278" r:id="rId16"/>
    <p:sldId id="279" r:id="rId17"/>
    <p:sldId id="280" r:id="rId18"/>
    <p:sldId id="282" r:id="rId19"/>
    <p:sldId id="277" r:id="rId20"/>
    <p:sldId id="270" r:id="rId21"/>
    <p:sldId id="271" r:id="rId22"/>
    <p:sldId id="286" r:id="rId23"/>
    <p:sldId id="287" r:id="rId24"/>
    <p:sldId id="288" r:id="rId25"/>
    <p:sldId id="289" r:id="rId26"/>
    <p:sldId id="290" r:id="rId27"/>
    <p:sldId id="272" r:id="rId28"/>
    <p:sldId id="273" r:id="rId29"/>
    <p:sldId id="274" r:id="rId30"/>
    <p:sldId id="283" r:id="rId31"/>
    <p:sldId id="284" r:id="rId32"/>
    <p:sldId id="291" r:id="rId33"/>
    <p:sldId id="292" r:id="rId34"/>
    <p:sldId id="293" r:id="rId35"/>
    <p:sldId id="294" r:id="rId36"/>
    <p:sldId id="295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0C182A-ED57-4499-9C5D-492CBA75B051}" type="doc">
      <dgm:prSet loTypeId="urn:microsoft.com/office/officeart/2008/layout/LinedList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4166027-56B3-42C0-AE62-8DC3C9DB74AB}">
      <dgm:prSet custT="1"/>
      <dgm:spPr/>
      <dgm:t>
        <a:bodyPr/>
        <a:lstStyle/>
        <a:p>
          <a:pPr algn="just"/>
          <a:r>
            <a:rPr lang="bg-BG" sz="2400" dirty="0"/>
            <a:t>Зависимостта е начин за справяне с вътрешната болка, която произтича от ранни травми, емоционална празнота или хроничен стрес.</a:t>
          </a:r>
          <a:endParaRPr lang="en-US" sz="2400" dirty="0"/>
        </a:p>
      </dgm:t>
    </dgm:pt>
    <dgm:pt modelId="{15925014-679C-43A4-9013-0E590EA2502D}" type="parTrans" cxnId="{79511D42-C762-474C-A705-F1D7A56E43F3}">
      <dgm:prSet/>
      <dgm:spPr/>
      <dgm:t>
        <a:bodyPr/>
        <a:lstStyle/>
        <a:p>
          <a:endParaRPr lang="en-US"/>
        </a:p>
      </dgm:t>
    </dgm:pt>
    <dgm:pt modelId="{804CB8E1-96DD-4A24-B851-BA871C0E6F54}" type="sibTrans" cxnId="{79511D42-C762-474C-A705-F1D7A56E43F3}">
      <dgm:prSet/>
      <dgm:spPr/>
      <dgm:t>
        <a:bodyPr/>
        <a:lstStyle/>
        <a:p>
          <a:endParaRPr lang="en-US"/>
        </a:p>
      </dgm:t>
    </dgm:pt>
    <dgm:pt modelId="{8714DDCB-5963-4396-976C-BED072603E49}">
      <dgm:prSet custT="1"/>
      <dgm:spPr/>
      <dgm:t>
        <a:bodyPr/>
        <a:lstStyle/>
        <a:p>
          <a:pPr algn="just"/>
          <a:r>
            <a:rPr lang="bg-BG" sz="2400" dirty="0"/>
            <a:t>Зависимостите са биологичен и поведенчески проблем, но са и симптом на дълбоки емоционални и травматични преживявания</a:t>
          </a:r>
          <a:r>
            <a:rPr lang="bg-BG" sz="2400" dirty="0" smtClean="0"/>
            <a:t>.</a:t>
          </a:r>
        </a:p>
        <a:p>
          <a:pPr algn="just"/>
          <a:r>
            <a:rPr lang="bg-BG" sz="1600" dirty="0"/>
            <a:t/>
          </a:r>
          <a:br>
            <a:rPr lang="bg-BG" sz="1600" dirty="0"/>
          </a:br>
          <a:endParaRPr lang="en-US" sz="1600" dirty="0"/>
        </a:p>
      </dgm:t>
    </dgm:pt>
    <dgm:pt modelId="{ABF74B14-C6E1-4442-8731-38D6EAC25455}" type="parTrans" cxnId="{5F3427BE-F18F-43B7-BF5D-5DFFF829553B}">
      <dgm:prSet/>
      <dgm:spPr/>
      <dgm:t>
        <a:bodyPr/>
        <a:lstStyle/>
        <a:p>
          <a:endParaRPr lang="en-US"/>
        </a:p>
      </dgm:t>
    </dgm:pt>
    <dgm:pt modelId="{B4ED629B-EFE2-4344-B0B4-B7B135A8F099}" type="sibTrans" cxnId="{5F3427BE-F18F-43B7-BF5D-5DFFF829553B}">
      <dgm:prSet/>
      <dgm:spPr/>
      <dgm:t>
        <a:bodyPr/>
        <a:lstStyle/>
        <a:p>
          <a:endParaRPr lang="en-US"/>
        </a:p>
      </dgm:t>
    </dgm:pt>
    <dgm:pt modelId="{3437B86D-E5E8-40BE-9DBE-2329510D738E}">
      <dgm:prSet/>
      <dgm:spPr/>
      <dgm:t>
        <a:bodyPr/>
        <a:lstStyle/>
        <a:p>
          <a:pPr algn="just"/>
          <a:r>
            <a:rPr lang="bg-BG" dirty="0"/>
            <a:t>Тя е опит за самолечение и независимо дали става дума за наркотици, алкохол, хазарт, храна или технологии е опит да се запълни вътрешна празнота или да се облекчи емоционална болка.</a:t>
          </a:r>
          <a:endParaRPr lang="en-US" dirty="0"/>
        </a:p>
      </dgm:t>
    </dgm:pt>
    <dgm:pt modelId="{8F6EC1C9-5FCB-4AE5-A958-3263447CC8BE}" type="parTrans" cxnId="{08BF2D6D-6FB7-4C1B-81AA-DFF1544B664C}">
      <dgm:prSet/>
      <dgm:spPr/>
      <dgm:t>
        <a:bodyPr/>
        <a:lstStyle/>
        <a:p>
          <a:endParaRPr lang="en-US"/>
        </a:p>
      </dgm:t>
    </dgm:pt>
    <dgm:pt modelId="{CA2ED5F4-610F-416E-8671-35F7625680F3}" type="sibTrans" cxnId="{08BF2D6D-6FB7-4C1B-81AA-DFF1544B664C}">
      <dgm:prSet/>
      <dgm:spPr/>
      <dgm:t>
        <a:bodyPr/>
        <a:lstStyle/>
        <a:p>
          <a:endParaRPr lang="en-US"/>
        </a:p>
      </dgm:t>
    </dgm:pt>
    <dgm:pt modelId="{68318080-2AED-C240-966B-AACC4B25ED11}" type="pres">
      <dgm:prSet presAssocID="{A90C182A-ED57-4499-9C5D-492CBA75B05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45E31C91-D057-F64F-94E3-51BF08CC5018}" type="pres">
      <dgm:prSet presAssocID="{14166027-56B3-42C0-AE62-8DC3C9DB74AB}" presName="thickLine" presStyleLbl="alignNode1" presStyleIdx="0" presStyleCnt="3"/>
      <dgm:spPr/>
    </dgm:pt>
    <dgm:pt modelId="{F867228B-99C1-9E46-8889-AF96C6FC146C}" type="pres">
      <dgm:prSet presAssocID="{14166027-56B3-42C0-AE62-8DC3C9DB74AB}" presName="horz1" presStyleCnt="0"/>
      <dgm:spPr/>
    </dgm:pt>
    <dgm:pt modelId="{386534BA-3DBC-C14D-A5BC-BFC73D81954F}" type="pres">
      <dgm:prSet presAssocID="{14166027-56B3-42C0-AE62-8DC3C9DB74AB}" presName="tx1" presStyleLbl="revTx" presStyleIdx="0" presStyleCnt="3"/>
      <dgm:spPr/>
      <dgm:t>
        <a:bodyPr/>
        <a:lstStyle/>
        <a:p>
          <a:endParaRPr lang="en-US"/>
        </a:p>
      </dgm:t>
    </dgm:pt>
    <dgm:pt modelId="{9561EA13-276C-2B4B-B404-9123301C7DEF}" type="pres">
      <dgm:prSet presAssocID="{14166027-56B3-42C0-AE62-8DC3C9DB74AB}" presName="vert1" presStyleCnt="0"/>
      <dgm:spPr/>
    </dgm:pt>
    <dgm:pt modelId="{C4091D62-B189-A94A-AD40-F99C3F76BE41}" type="pres">
      <dgm:prSet presAssocID="{8714DDCB-5963-4396-976C-BED072603E49}" presName="thickLine" presStyleLbl="alignNode1" presStyleIdx="1" presStyleCnt="3"/>
      <dgm:spPr/>
    </dgm:pt>
    <dgm:pt modelId="{11FE3472-55B7-1B45-9775-F46BE8F4E3D4}" type="pres">
      <dgm:prSet presAssocID="{8714DDCB-5963-4396-976C-BED072603E49}" presName="horz1" presStyleCnt="0"/>
      <dgm:spPr/>
    </dgm:pt>
    <dgm:pt modelId="{11CF2582-7AE3-0442-89EF-0CADB8A21FBA}" type="pres">
      <dgm:prSet presAssocID="{8714DDCB-5963-4396-976C-BED072603E49}" presName="tx1" presStyleLbl="revTx" presStyleIdx="1" presStyleCnt="3"/>
      <dgm:spPr/>
      <dgm:t>
        <a:bodyPr/>
        <a:lstStyle/>
        <a:p>
          <a:endParaRPr lang="en-US"/>
        </a:p>
      </dgm:t>
    </dgm:pt>
    <dgm:pt modelId="{51D9CCF4-8A9F-6A48-883A-93EB9C7C8DBF}" type="pres">
      <dgm:prSet presAssocID="{8714DDCB-5963-4396-976C-BED072603E49}" presName="vert1" presStyleCnt="0"/>
      <dgm:spPr/>
    </dgm:pt>
    <dgm:pt modelId="{C11F4C55-2963-714C-847C-F5994A3B83EA}" type="pres">
      <dgm:prSet presAssocID="{3437B86D-E5E8-40BE-9DBE-2329510D738E}" presName="thickLine" presStyleLbl="alignNode1" presStyleIdx="2" presStyleCnt="3"/>
      <dgm:spPr/>
    </dgm:pt>
    <dgm:pt modelId="{58482C5C-3A70-1249-BEF2-B83D478776F2}" type="pres">
      <dgm:prSet presAssocID="{3437B86D-E5E8-40BE-9DBE-2329510D738E}" presName="horz1" presStyleCnt="0"/>
      <dgm:spPr/>
    </dgm:pt>
    <dgm:pt modelId="{6500DE2B-1DCE-354E-8631-F0738EE26486}" type="pres">
      <dgm:prSet presAssocID="{3437B86D-E5E8-40BE-9DBE-2329510D738E}" presName="tx1" presStyleLbl="revTx" presStyleIdx="2" presStyleCnt="3"/>
      <dgm:spPr/>
      <dgm:t>
        <a:bodyPr/>
        <a:lstStyle/>
        <a:p>
          <a:endParaRPr lang="en-US"/>
        </a:p>
      </dgm:t>
    </dgm:pt>
    <dgm:pt modelId="{C9BA7F0C-A189-6B42-A44F-6C0DF9F864D0}" type="pres">
      <dgm:prSet presAssocID="{3437B86D-E5E8-40BE-9DBE-2329510D738E}" presName="vert1" presStyleCnt="0"/>
      <dgm:spPr/>
    </dgm:pt>
  </dgm:ptLst>
  <dgm:cxnLst>
    <dgm:cxn modelId="{938C59F1-5171-DB40-9013-33D35DE103D5}" type="presOf" srcId="{A90C182A-ED57-4499-9C5D-492CBA75B051}" destId="{68318080-2AED-C240-966B-AACC4B25ED11}" srcOrd="0" destOrd="0" presId="urn:microsoft.com/office/officeart/2008/layout/LinedList"/>
    <dgm:cxn modelId="{08BF2D6D-6FB7-4C1B-81AA-DFF1544B664C}" srcId="{A90C182A-ED57-4499-9C5D-492CBA75B051}" destId="{3437B86D-E5E8-40BE-9DBE-2329510D738E}" srcOrd="2" destOrd="0" parTransId="{8F6EC1C9-5FCB-4AE5-A958-3263447CC8BE}" sibTransId="{CA2ED5F4-610F-416E-8671-35F7625680F3}"/>
    <dgm:cxn modelId="{5F3427BE-F18F-43B7-BF5D-5DFFF829553B}" srcId="{A90C182A-ED57-4499-9C5D-492CBA75B051}" destId="{8714DDCB-5963-4396-976C-BED072603E49}" srcOrd="1" destOrd="0" parTransId="{ABF74B14-C6E1-4442-8731-38D6EAC25455}" sibTransId="{B4ED629B-EFE2-4344-B0B4-B7B135A8F099}"/>
    <dgm:cxn modelId="{B3C2569D-9AA8-1648-A68B-EF02FD43413D}" type="presOf" srcId="{14166027-56B3-42C0-AE62-8DC3C9DB74AB}" destId="{386534BA-3DBC-C14D-A5BC-BFC73D81954F}" srcOrd="0" destOrd="0" presId="urn:microsoft.com/office/officeart/2008/layout/LinedList"/>
    <dgm:cxn modelId="{48AF0B1B-C48D-2B46-AEEE-E567875EF446}" type="presOf" srcId="{8714DDCB-5963-4396-976C-BED072603E49}" destId="{11CF2582-7AE3-0442-89EF-0CADB8A21FBA}" srcOrd="0" destOrd="0" presId="urn:microsoft.com/office/officeart/2008/layout/LinedList"/>
    <dgm:cxn modelId="{79511D42-C762-474C-A705-F1D7A56E43F3}" srcId="{A90C182A-ED57-4499-9C5D-492CBA75B051}" destId="{14166027-56B3-42C0-AE62-8DC3C9DB74AB}" srcOrd="0" destOrd="0" parTransId="{15925014-679C-43A4-9013-0E590EA2502D}" sibTransId="{804CB8E1-96DD-4A24-B851-BA871C0E6F54}"/>
    <dgm:cxn modelId="{52076EE7-F451-9C4D-9711-8EDB93A43055}" type="presOf" srcId="{3437B86D-E5E8-40BE-9DBE-2329510D738E}" destId="{6500DE2B-1DCE-354E-8631-F0738EE26486}" srcOrd="0" destOrd="0" presId="urn:microsoft.com/office/officeart/2008/layout/LinedList"/>
    <dgm:cxn modelId="{2AA60F2A-C26A-BC44-85CE-DC1B29E6F1FA}" type="presParOf" srcId="{68318080-2AED-C240-966B-AACC4B25ED11}" destId="{45E31C91-D057-F64F-94E3-51BF08CC5018}" srcOrd="0" destOrd="0" presId="urn:microsoft.com/office/officeart/2008/layout/LinedList"/>
    <dgm:cxn modelId="{2D62D398-D245-684F-BE07-52EA6F4BF9FA}" type="presParOf" srcId="{68318080-2AED-C240-966B-AACC4B25ED11}" destId="{F867228B-99C1-9E46-8889-AF96C6FC146C}" srcOrd="1" destOrd="0" presId="urn:microsoft.com/office/officeart/2008/layout/LinedList"/>
    <dgm:cxn modelId="{3E1BE669-56BF-7640-BB3B-42829A5E0D8F}" type="presParOf" srcId="{F867228B-99C1-9E46-8889-AF96C6FC146C}" destId="{386534BA-3DBC-C14D-A5BC-BFC73D81954F}" srcOrd="0" destOrd="0" presId="urn:microsoft.com/office/officeart/2008/layout/LinedList"/>
    <dgm:cxn modelId="{F0BF87A3-3C1C-794A-BA11-8A31068361F8}" type="presParOf" srcId="{F867228B-99C1-9E46-8889-AF96C6FC146C}" destId="{9561EA13-276C-2B4B-B404-9123301C7DEF}" srcOrd="1" destOrd="0" presId="urn:microsoft.com/office/officeart/2008/layout/LinedList"/>
    <dgm:cxn modelId="{2E8C0CF2-24E6-954A-8301-262EC52388A7}" type="presParOf" srcId="{68318080-2AED-C240-966B-AACC4B25ED11}" destId="{C4091D62-B189-A94A-AD40-F99C3F76BE41}" srcOrd="2" destOrd="0" presId="urn:microsoft.com/office/officeart/2008/layout/LinedList"/>
    <dgm:cxn modelId="{A727905A-58C8-2541-9969-2DB4FBA1F8A2}" type="presParOf" srcId="{68318080-2AED-C240-966B-AACC4B25ED11}" destId="{11FE3472-55B7-1B45-9775-F46BE8F4E3D4}" srcOrd="3" destOrd="0" presId="urn:microsoft.com/office/officeart/2008/layout/LinedList"/>
    <dgm:cxn modelId="{20205D15-3D44-8248-9A43-619B3DA16629}" type="presParOf" srcId="{11FE3472-55B7-1B45-9775-F46BE8F4E3D4}" destId="{11CF2582-7AE3-0442-89EF-0CADB8A21FBA}" srcOrd="0" destOrd="0" presId="urn:microsoft.com/office/officeart/2008/layout/LinedList"/>
    <dgm:cxn modelId="{B7B11F40-E485-1346-86A4-B59E1D8A3C11}" type="presParOf" srcId="{11FE3472-55B7-1B45-9775-F46BE8F4E3D4}" destId="{51D9CCF4-8A9F-6A48-883A-93EB9C7C8DBF}" srcOrd="1" destOrd="0" presId="urn:microsoft.com/office/officeart/2008/layout/LinedList"/>
    <dgm:cxn modelId="{43780D36-CA49-8C4C-87F3-F0F6CC8014CB}" type="presParOf" srcId="{68318080-2AED-C240-966B-AACC4B25ED11}" destId="{C11F4C55-2963-714C-847C-F5994A3B83EA}" srcOrd="4" destOrd="0" presId="urn:microsoft.com/office/officeart/2008/layout/LinedList"/>
    <dgm:cxn modelId="{63CCD48D-21F0-5D4B-AD74-31C31836CBD9}" type="presParOf" srcId="{68318080-2AED-C240-966B-AACC4B25ED11}" destId="{58482C5C-3A70-1249-BEF2-B83D478776F2}" srcOrd="5" destOrd="0" presId="urn:microsoft.com/office/officeart/2008/layout/LinedList"/>
    <dgm:cxn modelId="{A1024A94-6983-AE4A-8DF2-1944FE044624}" type="presParOf" srcId="{58482C5C-3A70-1249-BEF2-B83D478776F2}" destId="{6500DE2B-1DCE-354E-8631-F0738EE26486}" srcOrd="0" destOrd="0" presId="urn:microsoft.com/office/officeart/2008/layout/LinedList"/>
    <dgm:cxn modelId="{1FDCB606-6382-D647-BC8B-1701305E9F81}" type="presParOf" srcId="{58482C5C-3A70-1249-BEF2-B83D478776F2}" destId="{C9BA7F0C-A189-6B42-A44F-6C0DF9F864D0}" srcOrd="1" destOrd="0" presId="urn:microsoft.com/office/officeart/2008/layout/LinedList"/>
  </dgm:cxnLst>
  <dgm:bg>
    <a:solidFill>
      <a:schemeClr val="accent4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E250E4-D4EE-45AE-88F5-594CAFA1041B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DFD835D1-47F3-4AFE-9C2B-E08EC0AE9AED}">
      <dgm:prSet/>
      <dgm:spPr>
        <a:xfrm>
          <a:off x="1070729" y="498435"/>
          <a:ext cx="2046207" cy="2046207"/>
        </a:xfrm>
        <a:prstGeom prst="roundRect">
          <a:avLst/>
        </a:prstGeom>
      </dgm:spPr>
      <dgm:t>
        <a:bodyPr/>
        <a:lstStyle/>
        <a:p>
          <a:r>
            <a:rPr lang="bg-BG" b="1" i="0" smtClean="0">
              <a:latin typeface="Century Gothic" panose="020B0502020202020204"/>
              <a:ea typeface="+mn-ea"/>
              <a:cs typeface="+mn-cs"/>
            </a:rPr>
            <a:t>Никотин</a:t>
          </a:r>
          <a:r>
            <a:rPr lang="bg-BG" b="0" i="0" smtClean="0">
              <a:latin typeface="Century Gothic" panose="020B0502020202020204"/>
              <a:ea typeface="+mn-ea"/>
              <a:cs typeface="+mn-cs"/>
            </a:rPr>
            <a:t> – силно пристрастяващо вещество, което влияе върху развитието на мозъка при младите хора.</a:t>
          </a:r>
          <a:endParaRPr lang="en-US">
            <a:latin typeface="Century Gothic" panose="020B0502020202020204"/>
            <a:ea typeface="+mn-ea"/>
            <a:cs typeface="+mn-cs"/>
          </a:endParaRPr>
        </a:p>
      </dgm:t>
    </dgm:pt>
    <dgm:pt modelId="{6FABB708-6423-4924-95B3-5CBDE4B7754D}" type="parTrans" cxnId="{63BF4D5C-49BC-40B2-867E-828B22D48282}">
      <dgm:prSet/>
      <dgm:spPr/>
      <dgm:t>
        <a:bodyPr/>
        <a:lstStyle/>
        <a:p>
          <a:endParaRPr lang="en-US"/>
        </a:p>
      </dgm:t>
    </dgm:pt>
    <dgm:pt modelId="{733FEED0-8DB9-4DFD-834B-DF7324BFEBAC}" type="sibTrans" cxnId="{63BF4D5C-49BC-40B2-867E-828B22D48282}">
      <dgm:prSet/>
      <dgm:spPr/>
      <dgm:t>
        <a:bodyPr/>
        <a:lstStyle/>
        <a:p>
          <a:endParaRPr lang="en-US"/>
        </a:p>
      </dgm:t>
    </dgm:pt>
    <dgm:pt modelId="{5A13ED19-DFE4-4F0E-AC4D-B3AF5576C74A}">
      <dgm:prSet/>
      <dgm:spPr>
        <a:xfrm>
          <a:off x="3274337" y="498435"/>
          <a:ext cx="2046207" cy="2046207"/>
        </a:xfrm>
        <a:prstGeom prst="roundRect">
          <a:avLst/>
        </a:prstGeom>
      </dgm:spPr>
      <dgm:t>
        <a:bodyPr/>
        <a:lstStyle/>
        <a:p>
          <a:r>
            <a:rPr lang="bg-BG" b="1" i="0" dirty="0" smtClean="0">
              <a:latin typeface="Century Gothic" panose="020B0502020202020204"/>
              <a:ea typeface="+mn-ea"/>
              <a:cs typeface="+mn-cs"/>
            </a:rPr>
            <a:t>Пропиленгликол</a:t>
          </a:r>
          <a:r>
            <a:rPr lang="bg-BG" b="0" i="0" dirty="0" smtClean="0">
              <a:latin typeface="Century Gothic" panose="020B0502020202020204"/>
              <a:ea typeface="+mn-ea"/>
              <a:cs typeface="+mn-cs"/>
            </a:rPr>
            <a:t> </a:t>
          </a:r>
          <a:r>
            <a:rPr lang="bg-BG" b="1" i="0" dirty="0" smtClean="0">
              <a:latin typeface="Century Gothic" panose="020B0502020202020204"/>
              <a:ea typeface="+mn-ea"/>
              <a:cs typeface="+mn-cs"/>
            </a:rPr>
            <a:t>и</a:t>
          </a:r>
          <a:r>
            <a:rPr lang="bg-BG" b="0" i="0" dirty="0" smtClean="0">
              <a:latin typeface="Century Gothic" panose="020B0502020202020204"/>
              <a:ea typeface="+mn-ea"/>
              <a:cs typeface="+mn-cs"/>
            </a:rPr>
            <a:t> </a:t>
          </a:r>
          <a:r>
            <a:rPr lang="bg-BG" b="1" i="0" dirty="0" smtClean="0">
              <a:latin typeface="Century Gothic" panose="020B0502020202020204"/>
              <a:ea typeface="+mn-ea"/>
              <a:cs typeface="+mn-cs"/>
            </a:rPr>
            <a:t>глицерин</a:t>
          </a:r>
          <a:r>
            <a:rPr lang="bg-BG" b="0" i="0" dirty="0" smtClean="0">
              <a:latin typeface="Century Gothic" panose="020B0502020202020204"/>
              <a:ea typeface="+mn-ea"/>
              <a:cs typeface="+mn-cs"/>
            </a:rPr>
            <a:t> – използват се за създаване на пара, но могат да дразнят белите дробове.</a:t>
          </a:r>
          <a:endParaRPr lang="en-US" dirty="0">
            <a:latin typeface="Century Gothic" panose="020B0502020202020204"/>
            <a:ea typeface="+mn-ea"/>
            <a:cs typeface="+mn-cs"/>
          </a:endParaRPr>
        </a:p>
      </dgm:t>
    </dgm:pt>
    <dgm:pt modelId="{19334993-A6F0-4F1C-8875-86D55452FA9B}" type="parTrans" cxnId="{5CB2245B-E893-46F2-9C79-B1A3B87CC2AF}">
      <dgm:prSet/>
      <dgm:spPr/>
      <dgm:t>
        <a:bodyPr/>
        <a:lstStyle/>
        <a:p>
          <a:endParaRPr lang="en-US"/>
        </a:p>
      </dgm:t>
    </dgm:pt>
    <dgm:pt modelId="{7FE2BA09-23B9-44F2-AF4D-80904425F990}" type="sibTrans" cxnId="{5CB2245B-E893-46F2-9C79-B1A3B87CC2AF}">
      <dgm:prSet/>
      <dgm:spPr/>
      <dgm:t>
        <a:bodyPr/>
        <a:lstStyle/>
        <a:p>
          <a:endParaRPr lang="en-US"/>
        </a:p>
      </dgm:t>
    </dgm:pt>
    <dgm:pt modelId="{53B2F37C-EA3D-4AAA-AB1C-C981B8D27719}">
      <dgm:prSet/>
      <dgm:spPr>
        <a:xfrm>
          <a:off x="1070729" y="2702043"/>
          <a:ext cx="2046207" cy="2046207"/>
        </a:xfrm>
        <a:prstGeom prst="roundRect">
          <a:avLst/>
        </a:prstGeom>
      </dgm:spPr>
      <dgm:t>
        <a:bodyPr/>
        <a:lstStyle/>
        <a:p>
          <a:r>
            <a:rPr lang="bg-BG" b="1" i="0" dirty="0" smtClean="0">
              <a:solidFill>
                <a:schemeClr val="tx1"/>
              </a:solidFill>
              <a:latin typeface="Century Gothic" panose="020B0502020202020204"/>
              <a:ea typeface="+mn-ea"/>
              <a:cs typeface="+mn-cs"/>
            </a:rPr>
            <a:t>Ароматизатори</a:t>
          </a:r>
          <a:r>
            <a:rPr lang="bg-BG" b="0" i="0" dirty="0" smtClean="0">
              <a:solidFill>
                <a:schemeClr val="tx1"/>
              </a:solidFill>
              <a:latin typeface="Century Gothic" panose="020B0502020202020204"/>
              <a:ea typeface="+mn-ea"/>
              <a:cs typeface="+mn-cs"/>
            </a:rPr>
            <a:t> – някои съдържат диацетил, който е свързан с тежки белодробни заболявания.</a:t>
          </a:r>
          <a:endParaRPr lang="en-US" dirty="0">
            <a:solidFill>
              <a:schemeClr val="tx1"/>
            </a:solidFill>
            <a:latin typeface="Century Gothic" panose="020B0502020202020204"/>
            <a:ea typeface="+mn-ea"/>
            <a:cs typeface="+mn-cs"/>
          </a:endParaRPr>
        </a:p>
      </dgm:t>
    </dgm:pt>
    <dgm:pt modelId="{2DD947DB-A97E-455D-8E78-F3154925F796}" type="parTrans" cxnId="{5027F67F-6C1E-4992-AA18-77BCD247C13A}">
      <dgm:prSet/>
      <dgm:spPr/>
      <dgm:t>
        <a:bodyPr/>
        <a:lstStyle/>
        <a:p>
          <a:endParaRPr lang="en-US"/>
        </a:p>
      </dgm:t>
    </dgm:pt>
    <dgm:pt modelId="{E125E44D-F564-40D5-BF88-EF14F2BC206B}" type="sibTrans" cxnId="{5027F67F-6C1E-4992-AA18-77BCD247C13A}">
      <dgm:prSet/>
      <dgm:spPr/>
      <dgm:t>
        <a:bodyPr/>
        <a:lstStyle/>
        <a:p>
          <a:endParaRPr lang="en-US"/>
        </a:p>
      </dgm:t>
    </dgm:pt>
    <dgm:pt modelId="{8F33ECD5-9776-4726-A0B0-40E8AC801839}">
      <dgm:prSet/>
      <dgm:spPr>
        <a:xfrm>
          <a:off x="3274337" y="2702043"/>
          <a:ext cx="2046207" cy="2046207"/>
        </a:xfrm>
        <a:prstGeom prst="roundRect">
          <a:avLst/>
        </a:prstGeom>
      </dgm:spPr>
      <dgm:t>
        <a:bodyPr/>
        <a:lstStyle/>
        <a:p>
          <a:r>
            <a:rPr lang="bg-BG" b="1" i="0" dirty="0" smtClean="0">
              <a:solidFill>
                <a:schemeClr val="tx1"/>
              </a:solidFill>
              <a:latin typeface="Century Gothic" panose="020B0502020202020204"/>
              <a:ea typeface="+mn-ea"/>
              <a:cs typeface="+mn-cs"/>
            </a:rPr>
            <a:t>Токсични</a:t>
          </a:r>
          <a:r>
            <a:rPr lang="bg-BG" b="0" i="0" dirty="0" smtClean="0">
              <a:solidFill>
                <a:schemeClr val="tx1"/>
              </a:solidFill>
              <a:latin typeface="Century Gothic" panose="020B0502020202020204"/>
              <a:ea typeface="+mn-ea"/>
              <a:cs typeface="+mn-cs"/>
            </a:rPr>
            <a:t> </a:t>
          </a:r>
          <a:r>
            <a:rPr lang="bg-BG" b="1" i="0" dirty="0" smtClean="0">
              <a:solidFill>
                <a:schemeClr val="tx1"/>
              </a:solidFill>
              <a:latin typeface="Century Gothic" panose="020B0502020202020204"/>
              <a:ea typeface="+mn-ea"/>
              <a:cs typeface="+mn-cs"/>
            </a:rPr>
            <a:t>химикали</a:t>
          </a:r>
          <a:r>
            <a:rPr lang="bg-BG" b="0" i="0" dirty="0" smtClean="0">
              <a:solidFill>
                <a:schemeClr val="tx1"/>
              </a:solidFill>
              <a:latin typeface="Century Gothic" panose="020B0502020202020204"/>
              <a:ea typeface="+mn-ea"/>
              <a:cs typeface="+mn-cs"/>
            </a:rPr>
            <a:t> – формалдехид, ацеталдехид и тежки метали (олово, никел, кадмий).</a:t>
          </a:r>
          <a:endParaRPr lang="en-US" dirty="0">
            <a:solidFill>
              <a:schemeClr val="tx1"/>
            </a:solidFill>
            <a:latin typeface="Century Gothic" panose="020B0502020202020204"/>
            <a:ea typeface="+mn-ea"/>
            <a:cs typeface="+mn-cs"/>
          </a:endParaRPr>
        </a:p>
      </dgm:t>
    </dgm:pt>
    <dgm:pt modelId="{6043CB3F-E341-4B5E-A07A-AA154991A8BA}" type="parTrans" cxnId="{4A21A49A-B977-4E2E-8ADC-9070C2B314AD}">
      <dgm:prSet/>
      <dgm:spPr/>
      <dgm:t>
        <a:bodyPr/>
        <a:lstStyle/>
        <a:p>
          <a:endParaRPr lang="en-US"/>
        </a:p>
      </dgm:t>
    </dgm:pt>
    <dgm:pt modelId="{53B6AC27-22FA-4B05-8B5C-F7499F07C00B}" type="sibTrans" cxnId="{4A21A49A-B977-4E2E-8ADC-9070C2B314AD}">
      <dgm:prSet/>
      <dgm:spPr/>
      <dgm:t>
        <a:bodyPr/>
        <a:lstStyle/>
        <a:p>
          <a:endParaRPr lang="en-US"/>
        </a:p>
      </dgm:t>
    </dgm:pt>
    <dgm:pt modelId="{3DA24753-B2CB-1B47-8150-A68D73B030EA}" type="pres">
      <dgm:prSet presAssocID="{D5E250E4-D4EE-45AE-88F5-594CAFA1041B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01CBF67-E239-164B-9714-CDDDCA0F89C2}" type="pres">
      <dgm:prSet presAssocID="{D5E250E4-D4EE-45AE-88F5-594CAFA1041B}" presName="diamond" presStyleLbl="bgShp" presStyleIdx="0" presStyleCnt="1"/>
      <dgm:spPr>
        <a:xfrm>
          <a:off x="572293" y="0"/>
          <a:ext cx="5246687" cy="5246687"/>
        </a:xfrm>
        <a:prstGeom prst="diamond">
          <a:avLst/>
        </a:prstGeom>
      </dgm:spPr>
      <dgm:t>
        <a:bodyPr/>
        <a:lstStyle/>
        <a:p>
          <a:endParaRPr lang="en-US"/>
        </a:p>
      </dgm:t>
    </dgm:pt>
    <dgm:pt modelId="{548DFA64-403F-054B-90E9-738D2F8D362D}" type="pres">
      <dgm:prSet presAssocID="{D5E250E4-D4EE-45AE-88F5-594CAFA1041B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A6B8F7-61A5-7F4A-85EA-F0A87E2CB7FC}" type="pres">
      <dgm:prSet presAssocID="{D5E250E4-D4EE-45AE-88F5-594CAFA1041B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6B0B04-C2C5-2240-9F8D-A224BEEA3DEC}" type="pres">
      <dgm:prSet presAssocID="{D5E250E4-D4EE-45AE-88F5-594CAFA1041B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C6A243-02D5-2C47-9CD4-2B22378EC557}" type="pres">
      <dgm:prSet presAssocID="{D5E250E4-D4EE-45AE-88F5-594CAFA1041B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EE49A77-229E-E046-8CD4-71A8BA51BBE0}" type="presOf" srcId="{53B2F37C-EA3D-4AAA-AB1C-C981B8D27719}" destId="{836B0B04-C2C5-2240-9F8D-A224BEEA3DEC}" srcOrd="0" destOrd="0" presId="urn:microsoft.com/office/officeart/2005/8/layout/matrix3"/>
    <dgm:cxn modelId="{4A21A49A-B977-4E2E-8ADC-9070C2B314AD}" srcId="{D5E250E4-D4EE-45AE-88F5-594CAFA1041B}" destId="{8F33ECD5-9776-4726-A0B0-40E8AC801839}" srcOrd="3" destOrd="0" parTransId="{6043CB3F-E341-4B5E-A07A-AA154991A8BA}" sibTransId="{53B6AC27-22FA-4B05-8B5C-F7499F07C00B}"/>
    <dgm:cxn modelId="{9F5EF698-6991-9C4F-9B96-570ED867714F}" type="presOf" srcId="{8F33ECD5-9776-4726-A0B0-40E8AC801839}" destId="{D9C6A243-02D5-2C47-9CD4-2B22378EC557}" srcOrd="0" destOrd="0" presId="urn:microsoft.com/office/officeart/2005/8/layout/matrix3"/>
    <dgm:cxn modelId="{7B538767-2A20-B243-8138-52361EADFCBB}" type="presOf" srcId="{DFD835D1-47F3-4AFE-9C2B-E08EC0AE9AED}" destId="{548DFA64-403F-054B-90E9-738D2F8D362D}" srcOrd="0" destOrd="0" presId="urn:microsoft.com/office/officeart/2005/8/layout/matrix3"/>
    <dgm:cxn modelId="{5027F67F-6C1E-4992-AA18-77BCD247C13A}" srcId="{D5E250E4-D4EE-45AE-88F5-594CAFA1041B}" destId="{53B2F37C-EA3D-4AAA-AB1C-C981B8D27719}" srcOrd="2" destOrd="0" parTransId="{2DD947DB-A97E-455D-8E78-F3154925F796}" sibTransId="{E125E44D-F564-40D5-BF88-EF14F2BC206B}"/>
    <dgm:cxn modelId="{7897D584-78B6-C544-AAF4-4928BD4693EB}" type="presOf" srcId="{D5E250E4-D4EE-45AE-88F5-594CAFA1041B}" destId="{3DA24753-B2CB-1B47-8150-A68D73B030EA}" srcOrd="0" destOrd="0" presId="urn:microsoft.com/office/officeart/2005/8/layout/matrix3"/>
    <dgm:cxn modelId="{5CB2245B-E893-46F2-9C79-B1A3B87CC2AF}" srcId="{D5E250E4-D4EE-45AE-88F5-594CAFA1041B}" destId="{5A13ED19-DFE4-4F0E-AC4D-B3AF5576C74A}" srcOrd="1" destOrd="0" parTransId="{19334993-A6F0-4F1C-8875-86D55452FA9B}" sibTransId="{7FE2BA09-23B9-44F2-AF4D-80904425F990}"/>
    <dgm:cxn modelId="{63BF4D5C-49BC-40B2-867E-828B22D48282}" srcId="{D5E250E4-D4EE-45AE-88F5-594CAFA1041B}" destId="{DFD835D1-47F3-4AFE-9C2B-E08EC0AE9AED}" srcOrd="0" destOrd="0" parTransId="{6FABB708-6423-4924-95B3-5CBDE4B7754D}" sibTransId="{733FEED0-8DB9-4DFD-834B-DF7324BFEBAC}"/>
    <dgm:cxn modelId="{8DD1E798-9853-7B47-B69D-937AAC3EE8CD}" type="presOf" srcId="{5A13ED19-DFE4-4F0E-AC4D-B3AF5576C74A}" destId="{97A6B8F7-61A5-7F4A-85EA-F0A87E2CB7FC}" srcOrd="0" destOrd="0" presId="urn:microsoft.com/office/officeart/2005/8/layout/matrix3"/>
    <dgm:cxn modelId="{FF9F8728-209E-5E41-AF57-527F54251957}" type="presParOf" srcId="{3DA24753-B2CB-1B47-8150-A68D73B030EA}" destId="{001CBF67-E239-164B-9714-CDDDCA0F89C2}" srcOrd="0" destOrd="0" presId="urn:microsoft.com/office/officeart/2005/8/layout/matrix3"/>
    <dgm:cxn modelId="{CD4695F1-BF65-3945-93A7-0F59EF848DC7}" type="presParOf" srcId="{3DA24753-B2CB-1B47-8150-A68D73B030EA}" destId="{548DFA64-403F-054B-90E9-738D2F8D362D}" srcOrd="1" destOrd="0" presId="urn:microsoft.com/office/officeart/2005/8/layout/matrix3"/>
    <dgm:cxn modelId="{D12BCA06-0B9F-A643-8810-24EFED6F8F9D}" type="presParOf" srcId="{3DA24753-B2CB-1B47-8150-A68D73B030EA}" destId="{97A6B8F7-61A5-7F4A-85EA-F0A87E2CB7FC}" srcOrd="2" destOrd="0" presId="urn:microsoft.com/office/officeart/2005/8/layout/matrix3"/>
    <dgm:cxn modelId="{2BEE8D5D-017E-3D47-ABE9-3D77A9B05C1B}" type="presParOf" srcId="{3DA24753-B2CB-1B47-8150-A68D73B030EA}" destId="{836B0B04-C2C5-2240-9F8D-A224BEEA3DEC}" srcOrd="3" destOrd="0" presId="urn:microsoft.com/office/officeart/2005/8/layout/matrix3"/>
    <dgm:cxn modelId="{73BCC615-0636-DC41-9CE1-FBD24C996EE9}" type="presParOf" srcId="{3DA24753-B2CB-1B47-8150-A68D73B030EA}" destId="{D9C6A243-02D5-2C47-9CD4-2B22378EC557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CEA1B48-E8FA-42A0-AB87-F8462C8F3E29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03F542C-2126-46A7-AC37-A6EB33B981B2}">
      <dgm:prSet/>
      <dgm:spPr>
        <a:xfrm>
          <a:off x="300793" y="994701"/>
          <a:ext cx="2707138" cy="1719033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rnd" cmpd="sng" algn="ctr">
          <a:solidFill>
            <a:srgbClr val="B3116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bg-BG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Децата, израснали в семейства със зависими членове, са с по-висок риск да развият зависимости.</a:t>
          </a:r>
          <a:endParaRPr lang="en-US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E2AE46EB-ED34-414D-B5F1-A830710EC297}" type="parTrans" cxnId="{0F736D28-6CD4-4F99-B911-8737A6249756}">
      <dgm:prSet/>
      <dgm:spPr/>
      <dgm:t>
        <a:bodyPr/>
        <a:lstStyle/>
        <a:p>
          <a:endParaRPr lang="en-US"/>
        </a:p>
      </dgm:t>
    </dgm:pt>
    <dgm:pt modelId="{3AF1EEFF-8B13-462C-9877-AAE1560D6ED8}" type="sibTrans" cxnId="{0F736D28-6CD4-4F99-B911-8737A6249756}">
      <dgm:prSet/>
      <dgm:spPr/>
      <dgm:t>
        <a:bodyPr/>
        <a:lstStyle/>
        <a:p>
          <a:endParaRPr lang="en-US"/>
        </a:p>
      </dgm:t>
    </dgm:pt>
    <dgm:pt modelId="{155B1050-6263-47BF-8245-007D50368FE8}">
      <dgm:prSet/>
      <dgm:spPr>
        <a:xfrm>
          <a:off x="3609518" y="994701"/>
          <a:ext cx="2707138" cy="1719033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rnd" cmpd="sng" algn="ctr">
          <a:solidFill>
            <a:srgbClr val="B3116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bg-BG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Липсата на емоционална подкрепа и комуникация в семейството може да тласне младите хора към търсене на утеха в никотина или други вещества.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4A87995D-EF03-445B-9D4E-13AE1D4A18FD}" type="parTrans" cxnId="{F437C71A-C5F7-487B-8A94-495F352AF7DA}">
      <dgm:prSet/>
      <dgm:spPr/>
      <dgm:t>
        <a:bodyPr/>
        <a:lstStyle/>
        <a:p>
          <a:endParaRPr lang="en-US"/>
        </a:p>
      </dgm:t>
    </dgm:pt>
    <dgm:pt modelId="{156F87A5-AE0C-4FFB-BFD1-491E37096082}" type="sibTrans" cxnId="{F437C71A-C5F7-487B-8A94-495F352AF7DA}">
      <dgm:prSet/>
      <dgm:spPr/>
      <dgm:t>
        <a:bodyPr/>
        <a:lstStyle/>
        <a:p>
          <a:endParaRPr lang="en-US"/>
        </a:p>
      </dgm:t>
    </dgm:pt>
    <dgm:pt modelId="{3C8ACA9F-A1F1-412D-BAF9-4004FA57E01A}">
      <dgm:prSet/>
      <dgm:spPr>
        <a:xfrm>
          <a:off x="6918244" y="994701"/>
          <a:ext cx="2707138" cy="1719033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rnd" cmpd="sng" algn="ctr">
          <a:solidFill>
            <a:srgbClr val="B3116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bg-BG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Авторитарният или прекалено либералният стил на родителство също може да повлияе върху склонността към зависимости.</a:t>
          </a:r>
          <a:endParaRPr lang="en-US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618B1015-AA8A-4980-865C-39BAF3EB706A}" type="parTrans" cxnId="{5E47B2C1-8722-4743-9564-FD18A96B1715}">
      <dgm:prSet/>
      <dgm:spPr/>
      <dgm:t>
        <a:bodyPr/>
        <a:lstStyle/>
        <a:p>
          <a:endParaRPr lang="en-US"/>
        </a:p>
      </dgm:t>
    </dgm:pt>
    <dgm:pt modelId="{B7673DA4-3ED5-4714-8CA8-F39F722E844D}" type="sibTrans" cxnId="{5E47B2C1-8722-4743-9564-FD18A96B1715}">
      <dgm:prSet/>
      <dgm:spPr/>
      <dgm:t>
        <a:bodyPr/>
        <a:lstStyle/>
        <a:p>
          <a:endParaRPr lang="en-US"/>
        </a:p>
      </dgm:t>
    </dgm:pt>
    <dgm:pt modelId="{F2927A57-320F-AB43-BC47-E03C1DD2C7AF}" type="pres">
      <dgm:prSet presAssocID="{6CEA1B48-E8FA-42A0-AB87-F8462C8F3E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3BEB6A2-9A0A-5E44-8AF3-EF849EC9E46F}" type="pres">
      <dgm:prSet presAssocID="{A03F542C-2126-46A7-AC37-A6EB33B981B2}" presName="hierRoot1" presStyleCnt="0"/>
      <dgm:spPr/>
    </dgm:pt>
    <dgm:pt modelId="{6411400F-3748-5045-97E3-5EA34DBA44A2}" type="pres">
      <dgm:prSet presAssocID="{A03F542C-2126-46A7-AC37-A6EB33B981B2}" presName="composite" presStyleCnt="0"/>
      <dgm:spPr/>
    </dgm:pt>
    <dgm:pt modelId="{8B7C1740-9A7C-F041-872F-C9854F6C61B1}" type="pres">
      <dgm:prSet presAssocID="{A03F542C-2126-46A7-AC37-A6EB33B981B2}" presName="background" presStyleLbl="node0" presStyleIdx="0" presStyleCnt="3"/>
      <dgm:spPr>
        <a:xfrm>
          <a:off x="0" y="708948"/>
          <a:ext cx="2707138" cy="1719033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B31166">
                <a:hueOff val="0"/>
                <a:satOff val="0"/>
                <a:lumOff val="0"/>
                <a:alphaOff val="0"/>
                <a:tint val="98000"/>
                <a:lumMod val="114000"/>
              </a:srgbClr>
            </a:gs>
            <a:gs pos="100000">
              <a:srgbClr val="B31166">
                <a:hueOff val="0"/>
                <a:satOff val="0"/>
                <a:lumOff val="0"/>
                <a:alphaOff val="0"/>
                <a:shade val="90000"/>
                <a:lumMod val="8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gm:spPr>
      <dgm:t>
        <a:bodyPr/>
        <a:lstStyle/>
        <a:p>
          <a:endParaRPr lang="en-US"/>
        </a:p>
      </dgm:t>
    </dgm:pt>
    <dgm:pt modelId="{8754E478-64E7-A14C-9C59-2EE05A1DBBD4}" type="pres">
      <dgm:prSet presAssocID="{A03F542C-2126-46A7-AC37-A6EB33B981B2}" presName="text" presStyleLbl="fgAcc0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D1F4550-8612-F645-B20F-E0152230176C}" type="pres">
      <dgm:prSet presAssocID="{A03F542C-2126-46A7-AC37-A6EB33B981B2}" presName="hierChild2" presStyleCnt="0"/>
      <dgm:spPr/>
    </dgm:pt>
    <dgm:pt modelId="{7B239000-3868-F349-B0FC-433CC371CC4A}" type="pres">
      <dgm:prSet presAssocID="{155B1050-6263-47BF-8245-007D50368FE8}" presName="hierRoot1" presStyleCnt="0"/>
      <dgm:spPr/>
    </dgm:pt>
    <dgm:pt modelId="{6C9A63CF-2261-0A4D-BE42-1006CE9A89DE}" type="pres">
      <dgm:prSet presAssocID="{155B1050-6263-47BF-8245-007D50368FE8}" presName="composite" presStyleCnt="0"/>
      <dgm:spPr/>
    </dgm:pt>
    <dgm:pt modelId="{5E50D469-AD6C-0344-BE4E-01125035632B}" type="pres">
      <dgm:prSet presAssocID="{155B1050-6263-47BF-8245-007D50368FE8}" presName="background" presStyleLbl="node0" presStyleIdx="1" presStyleCnt="3"/>
      <dgm:spPr>
        <a:xfrm>
          <a:off x="3308725" y="708948"/>
          <a:ext cx="2707138" cy="1719033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B31166">
                <a:hueOff val="0"/>
                <a:satOff val="0"/>
                <a:lumOff val="0"/>
                <a:alphaOff val="0"/>
                <a:tint val="98000"/>
                <a:lumMod val="114000"/>
              </a:srgbClr>
            </a:gs>
            <a:gs pos="100000">
              <a:srgbClr val="B31166">
                <a:hueOff val="0"/>
                <a:satOff val="0"/>
                <a:lumOff val="0"/>
                <a:alphaOff val="0"/>
                <a:shade val="90000"/>
                <a:lumMod val="8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gm:spPr>
      <dgm:t>
        <a:bodyPr/>
        <a:lstStyle/>
        <a:p>
          <a:endParaRPr lang="en-US"/>
        </a:p>
      </dgm:t>
    </dgm:pt>
    <dgm:pt modelId="{22E41FF8-DAC9-2147-A687-E89D5DC7561A}" type="pres">
      <dgm:prSet presAssocID="{155B1050-6263-47BF-8245-007D50368FE8}" presName="text" presStyleLbl="fgAcc0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DF6E75E-E9ED-1E49-94DE-0052E77993B9}" type="pres">
      <dgm:prSet presAssocID="{155B1050-6263-47BF-8245-007D50368FE8}" presName="hierChild2" presStyleCnt="0"/>
      <dgm:spPr/>
    </dgm:pt>
    <dgm:pt modelId="{4ACA7C8E-BAF6-DD43-B21F-330FAC5BB6EF}" type="pres">
      <dgm:prSet presAssocID="{3C8ACA9F-A1F1-412D-BAF9-4004FA57E01A}" presName="hierRoot1" presStyleCnt="0"/>
      <dgm:spPr/>
    </dgm:pt>
    <dgm:pt modelId="{A44B156E-D796-5440-ADCF-6259318704D1}" type="pres">
      <dgm:prSet presAssocID="{3C8ACA9F-A1F1-412D-BAF9-4004FA57E01A}" presName="composite" presStyleCnt="0"/>
      <dgm:spPr/>
    </dgm:pt>
    <dgm:pt modelId="{9C73DE0F-E683-A842-A6E5-56C3736DB7BF}" type="pres">
      <dgm:prSet presAssocID="{3C8ACA9F-A1F1-412D-BAF9-4004FA57E01A}" presName="background" presStyleLbl="node0" presStyleIdx="2" presStyleCnt="3"/>
      <dgm:spPr>
        <a:xfrm>
          <a:off x="6617450" y="708948"/>
          <a:ext cx="2707138" cy="1719033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B31166">
                <a:hueOff val="0"/>
                <a:satOff val="0"/>
                <a:lumOff val="0"/>
                <a:alphaOff val="0"/>
                <a:tint val="98000"/>
                <a:lumMod val="114000"/>
              </a:srgbClr>
            </a:gs>
            <a:gs pos="100000">
              <a:srgbClr val="B31166">
                <a:hueOff val="0"/>
                <a:satOff val="0"/>
                <a:lumOff val="0"/>
                <a:alphaOff val="0"/>
                <a:shade val="90000"/>
                <a:lumMod val="8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gm:spPr>
      <dgm:t>
        <a:bodyPr/>
        <a:lstStyle/>
        <a:p>
          <a:endParaRPr lang="en-US"/>
        </a:p>
      </dgm:t>
    </dgm:pt>
    <dgm:pt modelId="{E37EDDC7-BC17-084D-B161-C9BC7F41FCBE}" type="pres">
      <dgm:prSet presAssocID="{3C8ACA9F-A1F1-412D-BAF9-4004FA57E01A}" presName="text" presStyleLbl="fgAcc0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0413D84-6BF1-1E45-8EA9-67630F10ED4E}" type="pres">
      <dgm:prSet presAssocID="{3C8ACA9F-A1F1-412D-BAF9-4004FA57E01A}" presName="hierChild2" presStyleCnt="0"/>
      <dgm:spPr/>
    </dgm:pt>
  </dgm:ptLst>
  <dgm:cxnLst>
    <dgm:cxn modelId="{F437C71A-C5F7-487B-8A94-495F352AF7DA}" srcId="{6CEA1B48-E8FA-42A0-AB87-F8462C8F3E29}" destId="{155B1050-6263-47BF-8245-007D50368FE8}" srcOrd="1" destOrd="0" parTransId="{4A87995D-EF03-445B-9D4E-13AE1D4A18FD}" sibTransId="{156F87A5-AE0C-4FFB-BFD1-491E37096082}"/>
    <dgm:cxn modelId="{4E0A6C4D-8DE4-EA4B-A596-D7737B3A5A64}" type="presOf" srcId="{3C8ACA9F-A1F1-412D-BAF9-4004FA57E01A}" destId="{E37EDDC7-BC17-084D-B161-C9BC7F41FCBE}" srcOrd="0" destOrd="0" presId="urn:microsoft.com/office/officeart/2005/8/layout/hierarchy1"/>
    <dgm:cxn modelId="{875FD2BB-CADE-E841-90FA-D04BADCD296D}" type="presOf" srcId="{6CEA1B48-E8FA-42A0-AB87-F8462C8F3E29}" destId="{F2927A57-320F-AB43-BC47-E03C1DD2C7AF}" srcOrd="0" destOrd="0" presId="urn:microsoft.com/office/officeart/2005/8/layout/hierarchy1"/>
    <dgm:cxn modelId="{5E47B2C1-8722-4743-9564-FD18A96B1715}" srcId="{6CEA1B48-E8FA-42A0-AB87-F8462C8F3E29}" destId="{3C8ACA9F-A1F1-412D-BAF9-4004FA57E01A}" srcOrd="2" destOrd="0" parTransId="{618B1015-AA8A-4980-865C-39BAF3EB706A}" sibTransId="{B7673DA4-3ED5-4714-8CA8-F39F722E844D}"/>
    <dgm:cxn modelId="{D40DBC10-4C86-5247-8263-7FA2B615166A}" type="presOf" srcId="{A03F542C-2126-46A7-AC37-A6EB33B981B2}" destId="{8754E478-64E7-A14C-9C59-2EE05A1DBBD4}" srcOrd="0" destOrd="0" presId="urn:microsoft.com/office/officeart/2005/8/layout/hierarchy1"/>
    <dgm:cxn modelId="{D2BEA497-8ABF-1C4F-B18F-E035E76CA17E}" type="presOf" srcId="{155B1050-6263-47BF-8245-007D50368FE8}" destId="{22E41FF8-DAC9-2147-A687-E89D5DC7561A}" srcOrd="0" destOrd="0" presId="urn:microsoft.com/office/officeart/2005/8/layout/hierarchy1"/>
    <dgm:cxn modelId="{0F736D28-6CD4-4F99-B911-8737A6249756}" srcId="{6CEA1B48-E8FA-42A0-AB87-F8462C8F3E29}" destId="{A03F542C-2126-46A7-AC37-A6EB33B981B2}" srcOrd="0" destOrd="0" parTransId="{E2AE46EB-ED34-414D-B5F1-A830710EC297}" sibTransId="{3AF1EEFF-8B13-462C-9877-AAE1560D6ED8}"/>
    <dgm:cxn modelId="{838F1C42-235F-BE4A-A009-E001FEECA603}" type="presParOf" srcId="{F2927A57-320F-AB43-BC47-E03C1DD2C7AF}" destId="{43BEB6A2-9A0A-5E44-8AF3-EF849EC9E46F}" srcOrd="0" destOrd="0" presId="urn:microsoft.com/office/officeart/2005/8/layout/hierarchy1"/>
    <dgm:cxn modelId="{60CD6369-16BC-7441-A55C-4190AC6FA00D}" type="presParOf" srcId="{43BEB6A2-9A0A-5E44-8AF3-EF849EC9E46F}" destId="{6411400F-3748-5045-97E3-5EA34DBA44A2}" srcOrd="0" destOrd="0" presId="urn:microsoft.com/office/officeart/2005/8/layout/hierarchy1"/>
    <dgm:cxn modelId="{404CBC71-F1B2-4845-9807-FE6A747429B0}" type="presParOf" srcId="{6411400F-3748-5045-97E3-5EA34DBA44A2}" destId="{8B7C1740-9A7C-F041-872F-C9854F6C61B1}" srcOrd="0" destOrd="0" presId="urn:microsoft.com/office/officeart/2005/8/layout/hierarchy1"/>
    <dgm:cxn modelId="{C6885542-F2C0-C943-9A61-AE0EA9CA6367}" type="presParOf" srcId="{6411400F-3748-5045-97E3-5EA34DBA44A2}" destId="{8754E478-64E7-A14C-9C59-2EE05A1DBBD4}" srcOrd="1" destOrd="0" presId="urn:microsoft.com/office/officeart/2005/8/layout/hierarchy1"/>
    <dgm:cxn modelId="{4C58E88A-CF83-DC46-8214-6F926CC878C0}" type="presParOf" srcId="{43BEB6A2-9A0A-5E44-8AF3-EF849EC9E46F}" destId="{FD1F4550-8612-F645-B20F-E0152230176C}" srcOrd="1" destOrd="0" presId="urn:microsoft.com/office/officeart/2005/8/layout/hierarchy1"/>
    <dgm:cxn modelId="{34EB2088-245A-6B45-BD4E-4D028873E8E6}" type="presParOf" srcId="{F2927A57-320F-AB43-BC47-E03C1DD2C7AF}" destId="{7B239000-3868-F349-B0FC-433CC371CC4A}" srcOrd="1" destOrd="0" presId="urn:microsoft.com/office/officeart/2005/8/layout/hierarchy1"/>
    <dgm:cxn modelId="{907AA976-93AC-8B4D-9DF8-E19FDAD85CA7}" type="presParOf" srcId="{7B239000-3868-F349-B0FC-433CC371CC4A}" destId="{6C9A63CF-2261-0A4D-BE42-1006CE9A89DE}" srcOrd="0" destOrd="0" presId="urn:microsoft.com/office/officeart/2005/8/layout/hierarchy1"/>
    <dgm:cxn modelId="{56CA56D2-29D8-664E-A1BD-DBE4D50448C7}" type="presParOf" srcId="{6C9A63CF-2261-0A4D-BE42-1006CE9A89DE}" destId="{5E50D469-AD6C-0344-BE4E-01125035632B}" srcOrd="0" destOrd="0" presId="urn:microsoft.com/office/officeart/2005/8/layout/hierarchy1"/>
    <dgm:cxn modelId="{3F182F01-F422-DD43-85FC-3F3DEC7A361B}" type="presParOf" srcId="{6C9A63CF-2261-0A4D-BE42-1006CE9A89DE}" destId="{22E41FF8-DAC9-2147-A687-E89D5DC7561A}" srcOrd="1" destOrd="0" presId="urn:microsoft.com/office/officeart/2005/8/layout/hierarchy1"/>
    <dgm:cxn modelId="{B54CEEFC-5992-6648-8EC3-A1EA0E69CEA6}" type="presParOf" srcId="{7B239000-3868-F349-B0FC-433CC371CC4A}" destId="{CDF6E75E-E9ED-1E49-94DE-0052E77993B9}" srcOrd="1" destOrd="0" presId="urn:microsoft.com/office/officeart/2005/8/layout/hierarchy1"/>
    <dgm:cxn modelId="{AF101010-1F9A-6B45-A527-7B053316AF10}" type="presParOf" srcId="{F2927A57-320F-AB43-BC47-E03C1DD2C7AF}" destId="{4ACA7C8E-BAF6-DD43-B21F-330FAC5BB6EF}" srcOrd="2" destOrd="0" presId="urn:microsoft.com/office/officeart/2005/8/layout/hierarchy1"/>
    <dgm:cxn modelId="{9551690F-5253-5848-ACA4-F35F87B12B2E}" type="presParOf" srcId="{4ACA7C8E-BAF6-DD43-B21F-330FAC5BB6EF}" destId="{A44B156E-D796-5440-ADCF-6259318704D1}" srcOrd="0" destOrd="0" presId="urn:microsoft.com/office/officeart/2005/8/layout/hierarchy1"/>
    <dgm:cxn modelId="{9402D01A-F9DE-FC4A-BF2E-34826E69A55C}" type="presParOf" srcId="{A44B156E-D796-5440-ADCF-6259318704D1}" destId="{9C73DE0F-E683-A842-A6E5-56C3736DB7BF}" srcOrd="0" destOrd="0" presId="urn:microsoft.com/office/officeart/2005/8/layout/hierarchy1"/>
    <dgm:cxn modelId="{DD51EA1F-690A-0149-B774-6358B0F01710}" type="presParOf" srcId="{A44B156E-D796-5440-ADCF-6259318704D1}" destId="{E37EDDC7-BC17-084D-B161-C9BC7F41FCBE}" srcOrd="1" destOrd="0" presId="urn:microsoft.com/office/officeart/2005/8/layout/hierarchy1"/>
    <dgm:cxn modelId="{F1E7B58F-5512-F646-A7E1-C2563A55A621}" type="presParOf" srcId="{4ACA7C8E-BAF6-DD43-B21F-330FAC5BB6EF}" destId="{30413D84-6BF1-1E45-8EA9-67630F10ED4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0071F3E-FE1A-4F1A-BE0C-52FC0281B864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1D1340-71B2-4E36-BF27-71AA29ECFB9F}">
      <dgm:prSet/>
      <dgm:spPr>
        <a:xfrm>
          <a:off x="459414" y="619585"/>
          <a:ext cx="4124157" cy="2618839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rnd" cmpd="sng" algn="ctr">
          <a:solidFill>
            <a:srgbClr val="B3116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just"/>
          <a:r>
            <a:rPr lang="bg-BG" b="0" i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Травмата е един от ключовите фактори за развитие на зависимо поведение. Хората, преживели емоционална, физическа или психическа болка, често търсят облекчение чрез вещества или компулсивни навици. 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3A0C70A4-C926-4747-9098-D83B700781DF}" type="parTrans" cxnId="{E6C677FC-D7F1-4A0F-826D-CBDBBF143A39}">
      <dgm:prSet/>
      <dgm:spPr/>
      <dgm:t>
        <a:bodyPr/>
        <a:lstStyle/>
        <a:p>
          <a:endParaRPr lang="en-US"/>
        </a:p>
      </dgm:t>
    </dgm:pt>
    <dgm:pt modelId="{211B3A67-C5E7-4844-A517-400CA5D9EB74}" type="sibTrans" cxnId="{E6C677FC-D7F1-4A0F-826D-CBDBBF143A39}">
      <dgm:prSet/>
      <dgm:spPr/>
      <dgm:t>
        <a:bodyPr/>
        <a:lstStyle/>
        <a:p>
          <a:endParaRPr lang="en-US"/>
        </a:p>
      </dgm:t>
    </dgm:pt>
    <dgm:pt modelId="{FD98E80C-BC5E-41D8-80D1-AA500C9AC43D}">
      <dgm:prSet/>
      <dgm:spPr>
        <a:xfrm>
          <a:off x="5500051" y="619585"/>
          <a:ext cx="4124157" cy="2618839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rnd" cmpd="sng" algn="ctr">
          <a:solidFill>
            <a:srgbClr val="B3116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just"/>
          <a:r>
            <a:rPr lang="bg-BG" b="0" i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Травматичните преживявания предизвикват дълбоки промени в мозъка, емоциите и поведението. Много хора, особено деца и младежи, развиват зависимо поведение като начин да се справят с болката и да възстановят емоционалния баланс.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A093D24C-E47B-4010-B1FA-23D5C14CC61F}" type="parTrans" cxnId="{21892274-B027-4251-A641-518F6433C1C7}">
      <dgm:prSet/>
      <dgm:spPr/>
      <dgm:t>
        <a:bodyPr/>
        <a:lstStyle/>
        <a:p>
          <a:endParaRPr lang="en-US"/>
        </a:p>
      </dgm:t>
    </dgm:pt>
    <dgm:pt modelId="{39E1DE54-3DB3-4246-A226-AA2152B44A05}" type="sibTrans" cxnId="{21892274-B027-4251-A641-518F6433C1C7}">
      <dgm:prSet/>
      <dgm:spPr/>
      <dgm:t>
        <a:bodyPr/>
        <a:lstStyle/>
        <a:p>
          <a:endParaRPr lang="en-US"/>
        </a:p>
      </dgm:t>
    </dgm:pt>
    <dgm:pt modelId="{E4196944-D86C-A94F-BE77-65F24591D0C6}" type="pres">
      <dgm:prSet presAssocID="{C0071F3E-FE1A-4F1A-BE0C-52FC0281B86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6A33BBB-5880-4640-A44A-16DDC2DA633A}" type="pres">
      <dgm:prSet presAssocID="{671D1340-71B2-4E36-BF27-71AA29ECFB9F}" presName="hierRoot1" presStyleCnt="0"/>
      <dgm:spPr/>
    </dgm:pt>
    <dgm:pt modelId="{4297956C-2BFE-7342-8914-DF053EFDD7ED}" type="pres">
      <dgm:prSet presAssocID="{671D1340-71B2-4E36-BF27-71AA29ECFB9F}" presName="composite" presStyleCnt="0"/>
      <dgm:spPr/>
    </dgm:pt>
    <dgm:pt modelId="{C21BB824-9AFB-DA42-B09A-D0264F783689}" type="pres">
      <dgm:prSet presAssocID="{671D1340-71B2-4E36-BF27-71AA29ECFB9F}" presName="background" presStyleLbl="node0" presStyleIdx="0" presStyleCnt="2"/>
      <dgm:spPr>
        <a:xfrm>
          <a:off x="1174" y="184257"/>
          <a:ext cx="4124157" cy="2618839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B31166">
                <a:hueOff val="0"/>
                <a:satOff val="0"/>
                <a:lumOff val="0"/>
                <a:alphaOff val="0"/>
                <a:tint val="98000"/>
                <a:lumMod val="114000"/>
              </a:srgbClr>
            </a:gs>
            <a:gs pos="100000">
              <a:srgbClr val="B31166">
                <a:hueOff val="0"/>
                <a:satOff val="0"/>
                <a:lumOff val="0"/>
                <a:alphaOff val="0"/>
                <a:shade val="90000"/>
                <a:lumMod val="8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gm:spPr>
      <dgm:t>
        <a:bodyPr/>
        <a:lstStyle/>
        <a:p>
          <a:endParaRPr lang="en-US"/>
        </a:p>
      </dgm:t>
    </dgm:pt>
    <dgm:pt modelId="{8586996F-0BC4-894C-BC1D-4FE939586B1F}" type="pres">
      <dgm:prSet presAssocID="{671D1340-71B2-4E36-BF27-71AA29ECFB9F}" presName="text" presStyleLbl="fgAcc0" presStyleIdx="0" presStyleCnt="2" custScaleX="108924" custScaleY="940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C426293-32F6-AC4F-B0DD-3DB70749EAF5}" type="pres">
      <dgm:prSet presAssocID="{671D1340-71B2-4E36-BF27-71AA29ECFB9F}" presName="hierChild2" presStyleCnt="0"/>
      <dgm:spPr/>
    </dgm:pt>
    <dgm:pt modelId="{0A5FB04E-B62C-F348-BBBE-C0A41E0F9E3F}" type="pres">
      <dgm:prSet presAssocID="{FD98E80C-BC5E-41D8-80D1-AA500C9AC43D}" presName="hierRoot1" presStyleCnt="0"/>
      <dgm:spPr/>
    </dgm:pt>
    <dgm:pt modelId="{867AE6E3-7FB7-394E-BAC9-F40BDE8CB2E5}" type="pres">
      <dgm:prSet presAssocID="{FD98E80C-BC5E-41D8-80D1-AA500C9AC43D}" presName="composite" presStyleCnt="0"/>
      <dgm:spPr/>
    </dgm:pt>
    <dgm:pt modelId="{A233CE55-E33F-5E45-8A63-FD7ED186F766}" type="pres">
      <dgm:prSet presAssocID="{FD98E80C-BC5E-41D8-80D1-AA500C9AC43D}" presName="background" presStyleLbl="node0" presStyleIdx="1" presStyleCnt="2"/>
      <dgm:spPr>
        <a:xfrm>
          <a:off x="5041811" y="184257"/>
          <a:ext cx="4124157" cy="2618839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B31166">
                <a:hueOff val="0"/>
                <a:satOff val="0"/>
                <a:lumOff val="0"/>
                <a:alphaOff val="0"/>
                <a:tint val="98000"/>
                <a:lumMod val="114000"/>
              </a:srgbClr>
            </a:gs>
            <a:gs pos="100000">
              <a:srgbClr val="B31166">
                <a:hueOff val="0"/>
                <a:satOff val="0"/>
                <a:lumOff val="0"/>
                <a:alphaOff val="0"/>
                <a:shade val="90000"/>
                <a:lumMod val="8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gm:spPr>
      <dgm:t>
        <a:bodyPr/>
        <a:lstStyle/>
        <a:p>
          <a:endParaRPr lang="en-US"/>
        </a:p>
      </dgm:t>
    </dgm:pt>
    <dgm:pt modelId="{B867F8A1-C57B-C448-A61C-0AEB4AA1D4ED}" type="pres">
      <dgm:prSet presAssocID="{FD98E80C-BC5E-41D8-80D1-AA500C9AC43D}" presName="text" presStyleLbl="fgAcc0" presStyleIdx="1" presStyleCnt="2" custScaleX="109491" custScaleY="1013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439CAAE-6CCF-9A40-B7B0-6B99A2D12315}" type="pres">
      <dgm:prSet presAssocID="{FD98E80C-BC5E-41D8-80D1-AA500C9AC43D}" presName="hierChild2" presStyleCnt="0"/>
      <dgm:spPr/>
    </dgm:pt>
  </dgm:ptLst>
  <dgm:cxnLst>
    <dgm:cxn modelId="{21892274-B027-4251-A641-518F6433C1C7}" srcId="{C0071F3E-FE1A-4F1A-BE0C-52FC0281B864}" destId="{FD98E80C-BC5E-41D8-80D1-AA500C9AC43D}" srcOrd="1" destOrd="0" parTransId="{A093D24C-E47B-4010-B1FA-23D5C14CC61F}" sibTransId="{39E1DE54-3DB3-4246-A226-AA2152B44A05}"/>
    <dgm:cxn modelId="{904FB5B4-D3C6-A94F-8963-9E96AFBAFB30}" type="presOf" srcId="{671D1340-71B2-4E36-BF27-71AA29ECFB9F}" destId="{8586996F-0BC4-894C-BC1D-4FE939586B1F}" srcOrd="0" destOrd="0" presId="urn:microsoft.com/office/officeart/2005/8/layout/hierarchy1"/>
    <dgm:cxn modelId="{E6C677FC-D7F1-4A0F-826D-CBDBBF143A39}" srcId="{C0071F3E-FE1A-4F1A-BE0C-52FC0281B864}" destId="{671D1340-71B2-4E36-BF27-71AA29ECFB9F}" srcOrd="0" destOrd="0" parTransId="{3A0C70A4-C926-4747-9098-D83B700781DF}" sibTransId="{211B3A67-C5E7-4844-A517-400CA5D9EB74}"/>
    <dgm:cxn modelId="{A84AD846-AEC2-4245-9671-BD96562D6E76}" type="presOf" srcId="{FD98E80C-BC5E-41D8-80D1-AA500C9AC43D}" destId="{B867F8A1-C57B-C448-A61C-0AEB4AA1D4ED}" srcOrd="0" destOrd="0" presId="urn:microsoft.com/office/officeart/2005/8/layout/hierarchy1"/>
    <dgm:cxn modelId="{F45E651D-05F7-5342-A6D2-90C0189F87AA}" type="presOf" srcId="{C0071F3E-FE1A-4F1A-BE0C-52FC0281B864}" destId="{E4196944-D86C-A94F-BE77-65F24591D0C6}" srcOrd="0" destOrd="0" presId="urn:microsoft.com/office/officeart/2005/8/layout/hierarchy1"/>
    <dgm:cxn modelId="{BB79D0E4-B84F-F54B-8598-0933C1129264}" type="presParOf" srcId="{E4196944-D86C-A94F-BE77-65F24591D0C6}" destId="{A6A33BBB-5880-4640-A44A-16DDC2DA633A}" srcOrd="0" destOrd="0" presId="urn:microsoft.com/office/officeart/2005/8/layout/hierarchy1"/>
    <dgm:cxn modelId="{43CAA187-6A73-D04B-9107-3817C1E4DDDB}" type="presParOf" srcId="{A6A33BBB-5880-4640-A44A-16DDC2DA633A}" destId="{4297956C-2BFE-7342-8914-DF053EFDD7ED}" srcOrd="0" destOrd="0" presId="urn:microsoft.com/office/officeart/2005/8/layout/hierarchy1"/>
    <dgm:cxn modelId="{FCF43F71-0BCD-484D-9528-DCA42D4B8E3A}" type="presParOf" srcId="{4297956C-2BFE-7342-8914-DF053EFDD7ED}" destId="{C21BB824-9AFB-DA42-B09A-D0264F783689}" srcOrd="0" destOrd="0" presId="urn:microsoft.com/office/officeart/2005/8/layout/hierarchy1"/>
    <dgm:cxn modelId="{5C543543-0909-A24A-A4E4-7A0045136721}" type="presParOf" srcId="{4297956C-2BFE-7342-8914-DF053EFDD7ED}" destId="{8586996F-0BC4-894C-BC1D-4FE939586B1F}" srcOrd="1" destOrd="0" presId="urn:microsoft.com/office/officeart/2005/8/layout/hierarchy1"/>
    <dgm:cxn modelId="{06449B69-9E0C-2646-9709-A5C9A80A7646}" type="presParOf" srcId="{A6A33BBB-5880-4640-A44A-16DDC2DA633A}" destId="{5C426293-32F6-AC4F-B0DD-3DB70749EAF5}" srcOrd="1" destOrd="0" presId="urn:microsoft.com/office/officeart/2005/8/layout/hierarchy1"/>
    <dgm:cxn modelId="{451971EF-F6DF-174B-BFC9-0FBE1164DA26}" type="presParOf" srcId="{E4196944-D86C-A94F-BE77-65F24591D0C6}" destId="{0A5FB04E-B62C-F348-BBBE-C0A41E0F9E3F}" srcOrd="1" destOrd="0" presId="urn:microsoft.com/office/officeart/2005/8/layout/hierarchy1"/>
    <dgm:cxn modelId="{478EC3DC-A6D3-534C-9D6E-5C7650ACA84B}" type="presParOf" srcId="{0A5FB04E-B62C-F348-BBBE-C0A41E0F9E3F}" destId="{867AE6E3-7FB7-394E-BAC9-F40BDE8CB2E5}" srcOrd="0" destOrd="0" presId="urn:microsoft.com/office/officeart/2005/8/layout/hierarchy1"/>
    <dgm:cxn modelId="{76E3FD02-7ABD-A54E-8547-F85CC717F87C}" type="presParOf" srcId="{867AE6E3-7FB7-394E-BAC9-F40BDE8CB2E5}" destId="{A233CE55-E33F-5E45-8A63-FD7ED186F766}" srcOrd="0" destOrd="0" presId="urn:microsoft.com/office/officeart/2005/8/layout/hierarchy1"/>
    <dgm:cxn modelId="{99D8EF90-AE5D-764C-87C1-0CC5F2306105}" type="presParOf" srcId="{867AE6E3-7FB7-394E-BAC9-F40BDE8CB2E5}" destId="{B867F8A1-C57B-C448-A61C-0AEB4AA1D4ED}" srcOrd="1" destOrd="0" presId="urn:microsoft.com/office/officeart/2005/8/layout/hierarchy1"/>
    <dgm:cxn modelId="{672C5822-E42D-914A-8A00-DCA581C1EA18}" type="presParOf" srcId="{0A5FB04E-B62C-F348-BBBE-C0A41E0F9E3F}" destId="{2439CAAE-6CCF-9A40-B7B0-6B99A2D1231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5A890DC-FDEA-44D1-B9BA-88144A54F3B2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E84A66C-9073-451E-AD87-48EE53E7C3D2}">
      <dgm:prSet/>
      <dgm:spPr>
        <a:xfrm>
          <a:off x="459414" y="619585"/>
          <a:ext cx="4124157" cy="2618839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rnd" cmpd="sng" algn="ctr">
          <a:solidFill>
            <a:srgbClr val="B3116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bg-BG" b="0" i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В общества, в които употребата на никотин и алкохол е социално приемлива, младите хора са по-склонни да възприемат тези вещества като „нормални“.</a:t>
          </a:r>
          <a:endParaRPr lang="en-US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5F25045E-AC86-4BC2-9D3F-FA0A76C50901}" type="parTrans" cxnId="{2B9BA4DB-C3C9-40CE-AAFF-13C6B5528087}">
      <dgm:prSet/>
      <dgm:spPr/>
      <dgm:t>
        <a:bodyPr/>
        <a:lstStyle/>
        <a:p>
          <a:endParaRPr lang="en-US"/>
        </a:p>
      </dgm:t>
    </dgm:pt>
    <dgm:pt modelId="{9010D41C-E146-4C9F-BE5A-1F7FC697515F}" type="sibTrans" cxnId="{2B9BA4DB-C3C9-40CE-AAFF-13C6B5528087}">
      <dgm:prSet/>
      <dgm:spPr/>
      <dgm:t>
        <a:bodyPr/>
        <a:lstStyle/>
        <a:p>
          <a:endParaRPr lang="en-US"/>
        </a:p>
      </dgm:t>
    </dgm:pt>
    <dgm:pt modelId="{72D0646D-4F13-4C16-B421-78E126C2333A}">
      <dgm:prSet/>
      <dgm:spPr>
        <a:xfrm>
          <a:off x="5500051" y="619585"/>
          <a:ext cx="4124157" cy="2618839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rnd" cmpd="sng" algn="ctr">
          <a:solidFill>
            <a:srgbClr val="B3116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bg-BG" b="0" i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Финансовите трудности, липсата на перспективи и социалната изолация увеличават вероятността за развитие на зависимости.</a:t>
          </a:r>
          <a:endParaRPr lang="en-US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05E5C14F-EEC4-40EC-8D4E-B50EE966DF73}" type="parTrans" cxnId="{9FED3980-785D-496F-932E-AE8E1024C472}">
      <dgm:prSet/>
      <dgm:spPr/>
      <dgm:t>
        <a:bodyPr/>
        <a:lstStyle/>
        <a:p>
          <a:endParaRPr lang="en-US"/>
        </a:p>
      </dgm:t>
    </dgm:pt>
    <dgm:pt modelId="{365280EE-EBFB-4E75-8DEF-607BB4D4FE55}" type="sibTrans" cxnId="{9FED3980-785D-496F-932E-AE8E1024C472}">
      <dgm:prSet/>
      <dgm:spPr/>
      <dgm:t>
        <a:bodyPr/>
        <a:lstStyle/>
        <a:p>
          <a:endParaRPr lang="en-US"/>
        </a:p>
      </dgm:t>
    </dgm:pt>
    <dgm:pt modelId="{40BF8370-70C6-A04A-86EB-3804039A702F}" type="pres">
      <dgm:prSet presAssocID="{35A890DC-FDEA-44D1-B9BA-88144A54F3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ABD77D6-DF98-6E45-902A-AAC731069A00}" type="pres">
      <dgm:prSet presAssocID="{3E84A66C-9073-451E-AD87-48EE53E7C3D2}" presName="hierRoot1" presStyleCnt="0"/>
      <dgm:spPr/>
    </dgm:pt>
    <dgm:pt modelId="{CEEBD5B6-CAB7-6844-BA60-4D324C8B4E75}" type="pres">
      <dgm:prSet presAssocID="{3E84A66C-9073-451E-AD87-48EE53E7C3D2}" presName="composite" presStyleCnt="0"/>
      <dgm:spPr/>
    </dgm:pt>
    <dgm:pt modelId="{FC5466DD-1381-A048-B7D6-2720B656FF7F}" type="pres">
      <dgm:prSet presAssocID="{3E84A66C-9073-451E-AD87-48EE53E7C3D2}" presName="background" presStyleLbl="node0" presStyleIdx="0" presStyleCnt="2"/>
      <dgm:spPr>
        <a:xfrm>
          <a:off x="1174" y="184257"/>
          <a:ext cx="4124157" cy="2618839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B31166">
                <a:hueOff val="0"/>
                <a:satOff val="0"/>
                <a:lumOff val="0"/>
                <a:alphaOff val="0"/>
                <a:tint val="98000"/>
                <a:lumMod val="114000"/>
              </a:srgbClr>
            </a:gs>
            <a:gs pos="100000">
              <a:srgbClr val="B31166">
                <a:hueOff val="0"/>
                <a:satOff val="0"/>
                <a:lumOff val="0"/>
                <a:alphaOff val="0"/>
                <a:shade val="90000"/>
                <a:lumMod val="8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gm:spPr>
      <dgm:t>
        <a:bodyPr/>
        <a:lstStyle/>
        <a:p>
          <a:endParaRPr lang="en-US"/>
        </a:p>
      </dgm:t>
    </dgm:pt>
    <dgm:pt modelId="{EEEAEA51-0CA5-A34D-94C2-2422B383DD24}" type="pres">
      <dgm:prSet presAssocID="{3E84A66C-9073-451E-AD87-48EE53E7C3D2}" presName="text" presStyleLbl="fgAcc0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9F5E08A-2739-3145-A504-EF7CD0D1CFC8}" type="pres">
      <dgm:prSet presAssocID="{3E84A66C-9073-451E-AD87-48EE53E7C3D2}" presName="hierChild2" presStyleCnt="0"/>
      <dgm:spPr/>
    </dgm:pt>
    <dgm:pt modelId="{0CE1AAAE-9B65-1747-BCA3-0C78EB262BB5}" type="pres">
      <dgm:prSet presAssocID="{72D0646D-4F13-4C16-B421-78E126C2333A}" presName="hierRoot1" presStyleCnt="0"/>
      <dgm:spPr/>
    </dgm:pt>
    <dgm:pt modelId="{AD504364-0010-0847-A791-507CE75DA5C3}" type="pres">
      <dgm:prSet presAssocID="{72D0646D-4F13-4C16-B421-78E126C2333A}" presName="composite" presStyleCnt="0"/>
      <dgm:spPr/>
    </dgm:pt>
    <dgm:pt modelId="{D2FC37E4-C080-4E41-88EB-DD6D8C54A4B2}" type="pres">
      <dgm:prSet presAssocID="{72D0646D-4F13-4C16-B421-78E126C2333A}" presName="background" presStyleLbl="node0" presStyleIdx="1" presStyleCnt="2"/>
      <dgm:spPr>
        <a:xfrm>
          <a:off x="5041811" y="184257"/>
          <a:ext cx="4124157" cy="2618839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B31166">
                <a:hueOff val="0"/>
                <a:satOff val="0"/>
                <a:lumOff val="0"/>
                <a:alphaOff val="0"/>
                <a:tint val="98000"/>
                <a:lumMod val="114000"/>
              </a:srgbClr>
            </a:gs>
            <a:gs pos="100000">
              <a:srgbClr val="B31166">
                <a:hueOff val="0"/>
                <a:satOff val="0"/>
                <a:lumOff val="0"/>
                <a:alphaOff val="0"/>
                <a:shade val="90000"/>
                <a:lumMod val="8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gm:spPr>
      <dgm:t>
        <a:bodyPr/>
        <a:lstStyle/>
        <a:p>
          <a:endParaRPr lang="en-US"/>
        </a:p>
      </dgm:t>
    </dgm:pt>
    <dgm:pt modelId="{B0C53217-BC92-AB41-8F17-07E1BD13824F}" type="pres">
      <dgm:prSet presAssocID="{72D0646D-4F13-4C16-B421-78E126C2333A}" presName="text" presStyleLbl="fgAcc0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F84F037-6952-AA49-BD67-7DAB952D6C5B}" type="pres">
      <dgm:prSet presAssocID="{72D0646D-4F13-4C16-B421-78E126C2333A}" presName="hierChild2" presStyleCnt="0"/>
      <dgm:spPr/>
    </dgm:pt>
  </dgm:ptLst>
  <dgm:cxnLst>
    <dgm:cxn modelId="{85DA4527-8A88-7E45-AD96-8B06A30998CF}" type="presOf" srcId="{35A890DC-FDEA-44D1-B9BA-88144A54F3B2}" destId="{40BF8370-70C6-A04A-86EB-3804039A702F}" srcOrd="0" destOrd="0" presId="urn:microsoft.com/office/officeart/2005/8/layout/hierarchy1"/>
    <dgm:cxn modelId="{9FED3980-785D-496F-932E-AE8E1024C472}" srcId="{35A890DC-FDEA-44D1-B9BA-88144A54F3B2}" destId="{72D0646D-4F13-4C16-B421-78E126C2333A}" srcOrd="1" destOrd="0" parTransId="{05E5C14F-EEC4-40EC-8D4E-B50EE966DF73}" sibTransId="{365280EE-EBFB-4E75-8DEF-607BB4D4FE55}"/>
    <dgm:cxn modelId="{2B9BA4DB-C3C9-40CE-AAFF-13C6B5528087}" srcId="{35A890DC-FDEA-44D1-B9BA-88144A54F3B2}" destId="{3E84A66C-9073-451E-AD87-48EE53E7C3D2}" srcOrd="0" destOrd="0" parTransId="{5F25045E-AC86-4BC2-9D3F-FA0A76C50901}" sibTransId="{9010D41C-E146-4C9F-BE5A-1F7FC697515F}"/>
    <dgm:cxn modelId="{FB2A9594-BC08-8643-AB30-F2DB68073D51}" type="presOf" srcId="{3E84A66C-9073-451E-AD87-48EE53E7C3D2}" destId="{EEEAEA51-0CA5-A34D-94C2-2422B383DD24}" srcOrd="0" destOrd="0" presId="urn:microsoft.com/office/officeart/2005/8/layout/hierarchy1"/>
    <dgm:cxn modelId="{2AAAEF9E-FE81-CE4B-92FA-7547AD83DC05}" type="presOf" srcId="{72D0646D-4F13-4C16-B421-78E126C2333A}" destId="{B0C53217-BC92-AB41-8F17-07E1BD13824F}" srcOrd="0" destOrd="0" presId="urn:microsoft.com/office/officeart/2005/8/layout/hierarchy1"/>
    <dgm:cxn modelId="{D451D6C9-3463-8848-81C7-D194B246AF8E}" type="presParOf" srcId="{40BF8370-70C6-A04A-86EB-3804039A702F}" destId="{2ABD77D6-DF98-6E45-902A-AAC731069A00}" srcOrd="0" destOrd="0" presId="urn:microsoft.com/office/officeart/2005/8/layout/hierarchy1"/>
    <dgm:cxn modelId="{BB938031-EB28-494F-BB4A-06CF5298DC00}" type="presParOf" srcId="{2ABD77D6-DF98-6E45-902A-AAC731069A00}" destId="{CEEBD5B6-CAB7-6844-BA60-4D324C8B4E75}" srcOrd="0" destOrd="0" presId="urn:microsoft.com/office/officeart/2005/8/layout/hierarchy1"/>
    <dgm:cxn modelId="{327B464F-B980-BC42-A616-08BE02A595AE}" type="presParOf" srcId="{CEEBD5B6-CAB7-6844-BA60-4D324C8B4E75}" destId="{FC5466DD-1381-A048-B7D6-2720B656FF7F}" srcOrd="0" destOrd="0" presId="urn:microsoft.com/office/officeart/2005/8/layout/hierarchy1"/>
    <dgm:cxn modelId="{30CD60AB-D8F7-5544-8CF2-44408FF2D6B0}" type="presParOf" srcId="{CEEBD5B6-CAB7-6844-BA60-4D324C8B4E75}" destId="{EEEAEA51-0CA5-A34D-94C2-2422B383DD24}" srcOrd="1" destOrd="0" presId="urn:microsoft.com/office/officeart/2005/8/layout/hierarchy1"/>
    <dgm:cxn modelId="{0281B30D-521F-1441-B339-FEC39A64F58C}" type="presParOf" srcId="{2ABD77D6-DF98-6E45-902A-AAC731069A00}" destId="{89F5E08A-2739-3145-A504-EF7CD0D1CFC8}" srcOrd="1" destOrd="0" presId="urn:microsoft.com/office/officeart/2005/8/layout/hierarchy1"/>
    <dgm:cxn modelId="{B65A6B0A-7CD0-7F4D-8BDF-96424DA415E3}" type="presParOf" srcId="{40BF8370-70C6-A04A-86EB-3804039A702F}" destId="{0CE1AAAE-9B65-1747-BCA3-0C78EB262BB5}" srcOrd="1" destOrd="0" presId="urn:microsoft.com/office/officeart/2005/8/layout/hierarchy1"/>
    <dgm:cxn modelId="{B5F6995A-4BBF-5747-B489-012A1AE1F250}" type="presParOf" srcId="{0CE1AAAE-9B65-1747-BCA3-0C78EB262BB5}" destId="{AD504364-0010-0847-A791-507CE75DA5C3}" srcOrd="0" destOrd="0" presId="urn:microsoft.com/office/officeart/2005/8/layout/hierarchy1"/>
    <dgm:cxn modelId="{A72A90AE-14B0-4145-892E-C35ED23D54AE}" type="presParOf" srcId="{AD504364-0010-0847-A791-507CE75DA5C3}" destId="{D2FC37E4-C080-4E41-88EB-DD6D8C54A4B2}" srcOrd="0" destOrd="0" presId="urn:microsoft.com/office/officeart/2005/8/layout/hierarchy1"/>
    <dgm:cxn modelId="{C967D595-8C87-834F-817E-E07A7201E8D6}" type="presParOf" srcId="{AD504364-0010-0847-A791-507CE75DA5C3}" destId="{B0C53217-BC92-AB41-8F17-07E1BD13824F}" srcOrd="1" destOrd="0" presId="urn:microsoft.com/office/officeart/2005/8/layout/hierarchy1"/>
    <dgm:cxn modelId="{0D89E91F-F7A8-D24E-A786-FC3B8704DA72}" type="presParOf" srcId="{0CE1AAAE-9B65-1747-BCA3-0C78EB262BB5}" destId="{BF84F037-6952-AA49-BD67-7DAB952D6C5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1AEB80A-FABC-4F1C-A37C-896F17D5833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1C0C926-1F8F-4728-A0C5-5F07B4E7AE49}">
      <dgm:prSet/>
      <dgm:spPr>
        <a:xfrm>
          <a:off x="0" y="33098"/>
          <a:ext cx="6391275" cy="503685"/>
        </a:xfrm>
        <a:prstGeom prst="roundRect">
          <a:avLst/>
        </a:prstGeom>
        <a:solidFill>
          <a:srgbClr val="E33D6F">
            <a:hueOff val="0"/>
            <a:satOff val="0"/>
            <a:lumOff val="0"/>
            <a:alphaOff val="0"/>
          </a:srgb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bg-BG" b="1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Какво ги прави пристрастяващи?</a:t>
          </a:r>
          <a:endParaRPr lang="en-US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gm:t>
    </dgm:pt>
    <dgm:pt modelId="{43DABB09-DAE8-4FF9-89E0-B9B65DD35805}" type="parTrans" cxnId="{56B873E0-8EB1-4989-9EEA-8C86141F1E19}">
      <dgm:prSet/>
      <dgm:spPr/>
      <dgm:t>
        <a:bodyPr/>
        <a:lstStyle/>
        <a:p>
          <a:endParaRPr lang="en-US"/>
        </a:p>
      </dgm:t>
    </dgm:pt>
    <dgm:pt modelId="{E11EC2A3-66BC-48E5-A15B-BB6888F56ADD}" type="sibTrans" cxnId="{56B873E0-8EB1-4989-9EEA-8C86141F1E19}">
      <dgm:prSet/>
      <dgm:spPr/>
      <dgm:t>
        <a:bodyPr/>
        <a:lstStyle/>
        <a:p>
          <a:endParaRPr lang="en-US"/>
        </a:p>
      </dgm:t>
    </dgm:pt>
    <dgm:pt modelId="{D07B9375-E62F-4E97-8B8C-291391D6D339}">
      <dgm:prSet/>
      <dgm:spPr>
        <a:xfrm>
          <a:off x="0" y="536783"/>
          <a:ext cx="6391275" cy="243432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algn="just"/>
          <a:r>
            <a:rPr lang="bg-BG" i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Вещества като никотин и </a:t>
          </a:r>
          <a:r>
            <a:rPr lang="en-GB" i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THC </a:t>
          </a:r>
          <a:r>
            <a:rPr lang="bg-BG" i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директно въздействат на допаминовата система, създавайки силно усещане за удоволствие.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26D095E4-5007-479D-A32F-3A4B4DA934FE}" type="parTrans" cxnId="{6412CD78-D2F7-4A33-B0A0-040C8F0BF4B9}">
      <dgm:prSet/>
      <dgm:spPr/>
      <dgm:t>
        <a:bodyPr/>
        <a:lstStyle/>
        <a:p>
          <a:endParaRPr lang="en-US"/>
        </a:p>
      </dgm:t>
    </dgm:pt>
    <dgm:pt modelId="{DEFB2BF1-DF38-4B3C-BAFF-AEC820E3D13B}" type="sibTrans" cxnId="{6412CD78-D2F7-4A33-B0A0-040C8F0BF4B9}">
      <dgm:prSet/>
      <dgm:spPr/>
      <dgm:t>
        <a:bodyPr/>
        <a:lstStyle/>
        <a:p>
          <a:endParaRPr lang="en-US"/>
        </a:p>
      </dgm:t>
    </dgm:pt>
    <dgm:pt modelId="{6A65AB38-1851-4567-94F2-2159F2E1BBC4}">
      <dgm:prSet/>
      <dgm:spPr>
        <a:xfrm>
          <a:off x="0" y="536783"/>
          <a:ext cx="6391275" cy="243432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algn="just"/>
          <a:r>
            <a:rPr lang="bg-BG" i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С течение на времето мозъкът намалява естественото производство на допамин, което води до зависимост и абстинентни симптоми.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35135402-CD52-4789-8BCD-DC8813861EA0}" type="parTrans" cxnId="{0AF2D413-5321-44E8-95E8-09996DA507EC}">
      <dgm:prSet/>
      <dgm:spPr/>
      <dgm:t>
        <a:bodyPr/>
        <a:lstStyle/>
        <a:p>
          <a:endParaRPr lang="en-US"/>
        </a:p>
      </dgm:t>
    </dgm:pt>
    <dgm:pt modelId="{FFC57FD6-CCC5-4D9C-82F6-E6C3AF94149F}" type="sibTrans" cxnId="{0AF2D413-5321-44E8-95E8-09996DA507EC}">
      <dgm:prSet/>
      <dgm:spPr/>
      <dgm:t>
        <a:bodyPr/>
        <a:lstStyle/>
        <a:p>
          <a:endParaRPr lang="en-US"/>
        </a:p>
      </dgm:t>
    </dgm:pt>
    <dgm:pt modelId="{7713F351-BA98-44A1-A44C-1E72D2901E87}">
      <dgm:prSet/>
      <dgm:spPr>
        <a:xfrm>
          <a:off x="0" y="536783"/>
          <a:ext cx="6391275" cy="243432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algn="just"/>
          <a:r>
            <a:rPr lang="bg-BG" i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Физическите симптоми на зависимост включват тревожност, раздразнителност, главоболие и силен глад за веществото</a:t>
          </a:r>
          <a:r>
            <a:rPr lang="bg-BG" i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.</a:t>
          </a:r>
          <a:r>
            <a:rPr lang="bg-BG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/>
          </a:r>
          <a:br>
            <a:rPr lang="bg-BG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</a:b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1AA611A5-ADE0-439B-94AE-833D2FAE7D02}" type="parTrans" cxnId="{8B53009F-DEDF-4952-85C1-2C728A030417}">
      <dgm:prSet/>
      <dgm:spPr/>
      <dgm:t>
        <a:bodyPr/>
        <a:lstStyle/>
        <a:p>
          <a:endParaRPr lang="en-US"/>
        </a:p>
      </dgm:t>
    </dgm:pt>
    <dgm:pt modelId="{6DD1F998-5225-4E5E-8A4D-F93D29D15330}" type="sibTrans" cxnId="{8B53009F-DEDF-4952-85C1-2C728A030417}">
      <dgm:prSet/>
      <dgm:spPr/>
      <dgm:t>
        <a:bodyPr/>
        <a:lstStyle/>
        <a:p>
          <a:endParaRPr lang="en-US"/>
        </a:p>
      </dgm:t>
    </dgm:pt>
    <dgm:pt modelId="{C0FC5F05-2979-4889-BF03-0E06F3B33D03}">
      <dgm:prSet/>
      <dgm:spPr>
        <a:xfrm>
          <a:off x="0" y="2971103"/>
          <a:ext cx="6391275" cy="503685"/>
        </a:xfrm>
        <a:prstGeom prst="roundRect">
          <a:avLst/>
        </a:prstGeom>
        <a:solidFill>
          <a:srgbClr val="E33D6F">
            <a:hueOff val="-19765721"/>
            <a:satOff val="901"/>
            <a:lumOff val="0"/>
            <a:alphaOff val="0"/>
          </a:srgb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bg-BG" b="1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Как може да се влияе?</a:t>
          </a:r>
          <a:endParaRPr lang="en-US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gm:t>
    </dgm:pt>
    <dgm:pt modelId="{743E0C54-CF9E-4B95-8748-1C0C50D9CDF7}" type="parTrans" cxnId="{327066FD-5B3D-46DA-AB89-D763F1D0079F}">
      <dgm:prSet/>
      <dgm:spPr/>
      <dgm:t>
        <a:bodyPr/>
        <a:lstStyle/>
        <a:p>
          <a:endParaRPr lang="en-US"/>
        </a:p>
      </dgm:t>
    </dgm:pt>
    <dgm:pt modelId="{85641A09-62C7-499B-B042-610C599CC1F3}" type="sibTrans" cxnId="{327066FD-5B3D-46DA-AB89-D763F1D0079F}">
      <dgm:prSet/>
      <dgm:spPr/>
      <dgm:t>
        <a:bodyPr/>
        <a:lstStyle/>
        <a:p>
          <a:endParaRPr lang="en-US"/>
        </a:p>
      </dgm:t>
    </dgm:pt>
    <dgm:pt modelId="{9FE19FCA-BA52-4A59-AE4C-3A1B7A43DB65}">
      <dgm:prSet/>
      <dgm:spPr>
        <a:xfrm>
          <a:off x="0" y="3474788"/>
          <a:ext cx="6391275" cy="173880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algn="just"/>
          <a:r>
            <a:rPr lang="bg-BG" i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Обучения за въздействието на веществата върху мозъка – разясняване на дългосрочните ефекти, като влошаване на паметта и концентрацията.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C1BEE8C7-27AF-41AB-9063-3B905D774B06}" type="parTrans" cxnId="{56B7032F-380B-4EBA-9006-60ED98546D3A}">
      <dgm:prSet/>
      <dgm:spPr/>
      <dgm:t>
        <a:bodyPr/>
        <a:lstStyle/>
        <a:p>
          <a:endParaRPr lang="en-US"/>
        </a:p>
      </dgm:t>
    </dgm:pt>
    <dgm:pt modelId="{D431D276-DC64-429F-9096-4D5ECFDC69D1}" type="sibTrans" cxnId="{56B7032F-380B-4EBA-9006-60ED98546D3A}">
      <dgm:prSet/>
      <dgm:spPr/>
      <dgm:t>
        <a:bodyPr/>
        <a:lstStyle/>
        <a:p>
          <a:endParaRPr lang="en-US"/>
        </a:p>
      </dgm:t>
    </dgm:pt>
    <dgm:pt modelId="{53CC9B34-E1CF-46E2-8F52-C135C83877FB}">
      <dgm:prSet/>
      <dgm:spPr>
        <a:xfrm>
          <a:off x="0" y="3474788"/>
          <a:ext cx="6391275" cy="173880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algn="just"/>
          <a:r>
            <a:rPr lang="bg-BG" i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Социална подкрепа – изграждане на връзки с позитивни ролеви модели.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C778F6D0-3CC9-4C40-B3A0-645E45FBEF00}" type="parTrans" cxnId="{20DC5D6B-B2A9-48DE-BBBF-0280116F36C2}">
      <dgm:prSet/>
      <dgm:spPr/>
      <dgm:t>
        <a:bodyPr/>
        <a:lstStyle/>
        <a:p>
          <a:endParaRPr lang="en-US"/>
        </a:p>
      </dgm:t>
    </dgm:pt>
    <dgm:pt modelId="{48598ED8-5A9E-4C61-97EA-2A39310CDBA8}" type="sibTrans" cxnId="{20DC5D6B-B2A9-48DE-BBBF-0280116F36C2}">
      <dgm:prSet/>
      <dgm:spPr/>
      <dgm:t>
        <a:bodyPr/>
        <a:lstStyle/>
        <a:p>
          <a:endParaRPr lang="en-US"/>
        </a:p>
      </dgm:t>
    </dgm:pt>
    <dgm:pt modelId="{932232F6-0B67-4FBD-BE51-D8D8D0EF4A83}">
      <dgm:prSet/>
      <dgm:spPr>
        <a:xfrm>
          <a:off x="0" y="3474788"/>
          <a:ext cx="6391275" cy="173880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algn="just"/>
          <a:r>
            <a:rPr lang="bg-BG" i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Стрес-мениджмънт техники – упражнения за релаксация и заместващи поведения.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68A3379A-65F6-4D38-8522-F6EDCF270FCA}" type="parTrans" cxnId="{2722DC1B-CE39-4671-98E5-CBA9902EEA97}">
      <dgm:prSet/>
      <dgm:spPr/>
      <dgm:t>
        <a:bodyPr/>
        <a:lstStyle/>
        <a:p>
          <a:endParaRPr lang="en-US"/>
        </a:p>
      </dgm:t>
    </dgm:pt>
    <dgm:pt modelId="{367083C6-125E-4904-9325-51A3258149ED}" type="sibTrans" cxnId="{2722DC1B-CE39-4671-98E5-CBA9902EEA97}">
      <dgm:prSet/>
      <dgm:spPr/>
      <dgm:t>
        <a:bodyPr/>
        <a:lstStyle/>
        <a:p>
          <a:endParaRPr lang="en-US"/>
        </a:p>
      </dgm:t>
    </dgm:pt>
    <dgm:pt modelId="{DB86D732-89CF-0544-B4C0-B76151326D52}" type="pres">
      <dgm:prSet presAssocID="{51AEB80A-FABC-4F1C-A37C-896F17D5833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FB71D68-FCE4-814B-B332-005DCB512445}" type="pres">
      <dgm:prSet presAssocID="{71C0C926-1F8F-4728-A0C5-5F07B4E7AE4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DA38E2-D05E-9546-BD28-7307975E2F0A}" type="pres">
      <dgm:prSet presAssocID="{71C0C926-1F8F-4728-A0C5-5F07B4E7AE49}" presName="childText" presStyleLbl="revTx" presStyleIdx="0" presStyleCnt="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CF95835A-33DB-324D-91BF-9D5FF6B63A3F}" type="pres">
      <dgm:prSet presAssocID="{C0FC5F05-2979-4889-BF03-0E06F3B33D0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B12532-5951-DB4B-9C5E-1C9A2F8EA405}" type="pres">
      <dgm:prSet presAssocID="{C0FC5F05-2979-4889-BF03-0E06F3B33D03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F3B21A6-2D01-5D44-9C4F-132B89E0A46B}" type="presOf" srcId="{71C0C926-1F8F-4728-A0C5-5F07B4E7AE49}" destId="{CFB71D68-FCE4-814B-B332-005DCB512445}" srcOrd="0" destOrd="0" presId="urn:microsoft.com/office/officeart/2005/8/layout/vList2"/>
    <dgm:cxn modelId="{0AF2D413-5321-44E8-95E8-09996DA507EC}" srcId="{71C0C926-1F8F-4728-A0C5-5F07B4E7AE49}" destId="{6A65AB38-1851-4567-94F2-2159F2E1BBC4}" srcOrd="1" destOrd="0" parTransId="{35135402-CD52-4789-8BCD-DC8813861EA0}" sibTransId="{FFC57FD6-CCC5-4D9C-82F6-E6C3AF94149F}"/>
    <dgm:cxn modelId="{FACC7305-50FE-9D4F-8FC7-C9C78E40BC14}" type="presOf" srcId="{51AEB80A-FABC-4F1C-A37C-896F17D5833F}" destId="{DB86D732-89CF-0544-B4C0-B76151326D52}" srcOrd="0" destOrd="0" presId="urn:microsoft.com/office/officeart/2005/8/layout/vList2"/>
    <dgm:cxn modelId="{327066FD-5B3D-46DA-AB89-D763F1D0079F}" srcId="{51AEB80A-FABC-4F1C-A37C-896F17D5833F}" destId="{C0FC5F05-2979-4889-BF03-0E06F3B33D03}" srcOrd="1" destOrd="0" parTransId="{743E0C54-CF9E-4B95-8748-1C0C50D9CDF7}" sibTransId="{85641A09-62C7-499B-B042-610C599CC1F3}"/>
    <dgm:cxn modelId="{900D5FE4-3801-514D-9E03-08A829A1A734}" type="presOf" srcId="{53CC9B34-E1CF-46E2-8F52-C135C83877FB}" destId="{DCB12532-5951-DB4B-9C5E-1C9A2F8EA405}" srcOrd="0" destOrd="1" presId="urn:microsoft.com/office/officeart/2005/8/layout/vList2"/>
    <dgm:cxn modelId="{3FE6AC46-02DA-014A-9B7D-137EC6495732}" type="presOf" srcId="{D07B9375-E62F-4E97-8B8C-291391D6D339}" destId="{FBDA38E2-D05E-9546-BD28-7307975E2F0A}" srcOrd="0" destOrd="0" presId="urn:microsoft.com/office/officeart/2005/8/layout/vList2"/>
    <dgm:cxn modelId="{2722DC1B-CE39-4671-98E5-CBA9902EEA97}" srcId="{C0FC5F05-2979-4889-BF03-0E06F3B33D03}" destId="{932232F6-0B67-4FBD-BE51-D8D8D0EF4A83}" srcOrd="2" destOrd="0" parTransId="{68A3379A-65F6-4D38-8522-F6EDCF270FCA}" sibTransId="{367083C6-125E-4904-9325-51A3258149ED}"/>
    <dgm:cxn modelId="{3F6C69A6-E409-B24B-88A6-E1E24A243E3E}" type="presOf" srcId="{C0FC5F05-2979-4889-BF03-0E06F3B33D03}" destId="{CF95835A-33DB-324D-91BF-9D5FF6B63A3F}" srcOrd="0" destOrd="0" presId="urn:microsoft.com/office/officeart/2005/8/layout/vList2"/>
    <dgm:cxn modelId="{6412CD78-D2F7-4A33-B0A0-040C8F0BF4B9}" srcId="{71C0C926-1F8F-4728-A0C5-5F07B4E7AE49}" destId="{D07B9375-E62F-4E97-8B8C-291391D6D339}" srcOrd="0" destOrd="0" parTransId="{26D095E4-5007-479D-A32F-3A4B4DA934FE}" sibTransId="{DEFB2BF1-DF38-4B3C-BAFF-AEC820E3D13B}"/>
    <dgm:cxn modelId="{D344B6CD-7102-6A4F-B4EC-687F563EF029}" type="presOf" srcId="{932232F6-0B67-4FBD-BE51-D8D8D0EF4A83}" destId="{DCB12532-5951-DB4B-9C5E-1C9A2F8EA405}" srcOrd="0" destOrd="2" presId="urn:microsoft.com/office/officeart/2005/8/layout/vList2"/>
    <dgm:cxn modelId="{8B53009F-DEDF-4952-85C1-2C728A030417}" srcId="{71C0C926-1F8F-4728-A0C5-5F07B4E7AE49}" destId="{7713F351-BA98-44A1-A44C-1E72D2901E87}" srcOrd="2" destOrd="0" parTransId="{1AA611A5-ADE0-439B-94AE-833D2FAE7D02}" sibTransId="{6DD1F998-5225-4E5E-8A4D-F93D29D15330}"/>
    <dgm:cxn modelId="{20DC5D6B-B2A9-48DE-BBBF-0280116F36C2}" srcId="{C0FC5F05-2979-4889-BF03-0E06F3B33D03}" destId="{53CC9B34-E1CF-46E2-8F52-C135C83877FB}" srcOrd="1" destOrd="0" parTransId="{C778F6D0-3CC9-4C40-B3A0-645E45FBEF00}" sibTransId="{48598ED8-5A9E-4C61-97EA-2A39310CDBA8}"/>
    <dgm:cxn modelId="{F9E5DDAF-4F8D-5747-A13E-E3C40873A5A7}" type="presOf" srcId="{9FE19FCA-BA52-4A59-AE4C-3A1B7A43DB65}" destId="{DCB12532-5951-DB4B-9C5E-1C9A2F8EA405}" srcOrd="0" destOrd="0" presId="urn:microsoft.com/office/officeart/2005/8/layout/vList2"/>
    <dgm:cxn modelId="{7D19A949-11D2-504D-A6F6-4352807972C8}" type="presOf" srcId="{6A65AB38-1851-4567-94F2-2159F2E1BBC4}" destId="{FBDA38E2-D05E-9546-BD28-7307975E2F0A}" srcOrd="0" destOrd="1" presId="urn:microsoft.com/office/officeart/2005/8/layout/vList2"/>
    <dgm:cxn modelId="{56B7032F-380B-4EBA-9006-60ED98546D3A}" srcId="{C0FC5F05-2979-4889-BF03-0E06F3B33D03}" destId="{9FE19FCA-BA52-4A59-AE4C-3A1B7A43DB65}" srcOrd="0" destOrd="0" parTransId="{C1BEE8C7-27AF-41AB-9063-3B905D774B06}" sibTransId="{D431D276-DC64-429F-9096-4D5ECFDC69D1}"/>
    <dgm:cxn modelId="{BB94CA92-CD12-124C-929B-0F8733951F65}" type="presOf" srcId="{7713F351-BA98-44A1-A44C-1E72D2901E87}" destId="{FBDA38E2-D05E-9546-BD28-7307975E2F0A}" srcOrd="0" destOrd="2" presId="urn:microsoft.com/office/officeart/2005/8/layout/vList2"/>
    <dgm:cxn modelId="{56B873E0-8EB1-4989-9EEA-8C86141F1E19}" srcId="{51AEB80A-FABC-4F1C-A37C-896F17D5833F}" destId="{71C0C926-1F8F-4728-A0C5-5F07B4E7AE49}" srcOrd="0" destOrd="0" parTransId="{43DABB09-DAE8-4FF9-89E0-B9B65DD35805}" sibTransId="{E11EC2A3-66BC-48E5-A15B-BB6888F56ADD}"/>
    <dgm:cxn modelId="{64D68BB8-6034-134F-9174-78FF769D95D2}" type="presParOf" srcId="{DB86D732-89CF-0544-B4C0-B76151326D52}" destId="{CFB71D68-FCE4-814B-B332-005DCB512445}" srcOrd="0" destOrd="0" presId="urn:microsoft.com/office/officeart/2005/8/layout/vList2"/>
    <dgm:cxn modelId="{F86CF3E7-392F-234B-9D6A-C10F2A38CD92}" type="presParOf" srcId="{DB86D732-89CF-0544-B4C0-B76151326D52}" destId="{FBDA38E2-D05E-9546-BD28-7307975E2F0A}" srcOrd="1" destOrd="0" presId="urn:microsoft.com/office/officeart/2005/8/layout/vList2"/>
    <dgm:cxn modelId="{4AB65752-1D89-FF4E-8853-F4DB92CF0D60}" type="presParOf" srcId="{DB86D732-89CF-0544-B4C0-B76151326D52}" destId="{CF95835A-33DB-324D-91BF-9D5FF6B63A3F}" srcOrd="2" destOrd="0" presId="urn:microsoft.com/office/officeart/2005/8/layout/vList2"/>
    <dgm:cxn modelId="{6F383B08-51C2-D240-9638-55126BE764BA}" type="presParOf" srcId="{DB86D732-89CF-0544-B4C0-B76151326D52}" destId="{DCB12532-5951-DB4B-9C5E-1C9A2F8EA405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87384A8-F1C8-42BF-A0F8-6AE1A4A7A00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7D82D45-33EE-4E0F-9819-5528E700761C}">
      <dgm:prSet/>
      <dgm:spPr>
        <a:xfrm>
          <a:off x="0" y="653"/>
          <a:ext cx="6391275" cy="551655"/>
        </a:xfrm>
        <a:prstGeom prst="roundRect">
          <a:avLst/>
        </a:prstGeom>
        <a:solidFill>
          <a:srgbClr val="E33D6F">
            <a:hueOff val="0"/>
            <a:satOff val="0"/>
            <a:lumOff val="0"/>
            <a:alphaOff val="0"/>
          </a:srgb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bg-BG" b="1" i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Какво ги прави пристрастяващи?</a:t>
          </a:r>
          <a:endParaRPr lang="en-US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gm:t>
    </dgm:pt>
    <dgm:pt modelId="{C0206208-E790-487D-8B3D-75983E1A0D73}" type="parTrans" cxnId="{1FE2A142-2FB1-4FD3-B1F2-7A3D71AAD4A6}">
      <dgm:prSet/>
      <dgm:spPr/>
      <dgm:t>
        <a:bodyPr/>
        <a:lstStyle/>
        <a:p>
          <a:endParaRPr lang="en-US"/>
        </a:p>
      </dgm:t>
    </dgm:pt>
    <dgm:pt modelId="{F43304DF-4761-4007-A0DB-9469098A2F59}" type="sibTrans" cxnId="{1FE2A142-2FB1-4FD3-B1F2-7A3D71AAD4A6}">
      <dgm:prSet/>
      <dgm:spPr/>
      <dgm:t>
        <a:bodyPr/>
        <a:lstStyle/>
        <a:p>
          <a:endParaRPr lang="en-US"/>
        </a:p>
      </dgm:t>
    </dgm:pt>
    <dgm:pt modelId="{9F75EDD1-E943-4130-ADB2-17F652755F3F}">
      <dgm:prSet/>
      <dgm:spPr>
        <a:xfrm>
          <a:off x="0" y="552308"/>
          <a:ext cx="6391275" cy="219006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bg-BG" b="0" i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Алгоритми, нотификации и интерактивност стимулират постоянното ангажиране.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7D25EE54-5528-4F66-A311-6EAE6CF90295}" type="parTrans" cxnId="{44D3311A-D22E-49BB-AE27-F427909B149D}">
      <dgm:prSet/>
      <dgm:spPr/>
      <dgm:t>
        <a:bodyPr/>
        <a:lstStyle/>
        <a:p>
          <a:endParaRPr lang="en-US"/>
        </a:p>
      </dgm:t>
    </dgm:pt>
    <dgm:pt modelId="{E55A5681-9733-4C36-B015-A0E8AD311721}" type="sibTrans" cxnId="{44D3311A-D22E-49BB-AE27-F427909B149D}">
      <dgm:prSet/>
      <dgm:spPr/>
      <dgm:t>
        <a:bodyPr/>
        <a:lstStyle/>
        <a:p>
          <a:endParaRPr lang="en-US"/>
        </a:p>
      </dgm:t>
    </dgm:pt>
    <dgm:pt modelId="{9B8BDBAD-264A-4382-9831-D61F5DA8F4E0}">
      <dgm:prSet/>
      <dgm:spPr>
        <a:xfrm>
          <a:off x="0" y="552308"/>
          <a:ext cx="6391275" cy="219006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bg-BG" b="0" i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Платформите са проектирани да задържат вниманието, предлагайки незабавно удовлетворение.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AA3C9253-3095-44DD-A537-F16415D29A13}" type="parTrans" cxnId="{69BA4C1B-86B7-4062-800B-0E883C60F8B0}">
      <dgm:prSet/>
      <dgm:spPr/>
      <dgm:t>
        <a:bodyPr/>
        <a:lstStyle/>
        <a:p>
          <a:endParaRPr lang="en-US"/>
        </a:p>
      </dgm:t>
    </dgm:pt>
    <dgm:pt modelId="{D3E591D2-20B4-43FA-A2A2-45842571179C}" type="sibTrans" cxnId="{69BA4C1B-86B7-4062-800B-0E883C60F8B0}">
      <dgm:prSet/>
      <dgm:spPr/>
      <dgm:t>
        <a:bodyPr/>
        <a:lstStyle/>
        <a:p>
          <a:endParaRPr lang="en-US"/>
        </a:p>
      </dgm:t>
    </dgm:pt>
    <dgm:pt modelId="{027D1219-5E7E-4478-B923-311602DE88CE}">
      <dgm:prSet/>
      <dgm:spPr>
        <a:xfrm>
          <a:off x="0" y="552308"/>
          <a:ext cx="6391275" cy="219006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bg-BG" b="0" i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Честото използване води до допаминови скокове, подобно на химичните зависимости.</a:t>
          </a:r>
          <a:br>
            <a:rPr lang="bg-BG" b="0" i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</a:b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CDAE188B-A889-4B7C-BB6C-A0F725644B57}" type="parTrans" cxnId="{1055E061-297D-4E26-9FE3-9B0312B3EAB7}">
      <dgm:prSet/>
      <dgm:spPr/>
      <dgm:t>
        <a:bodyPr/>
        <a:lstStyle/>
        <a:p>
          <a:endParaRPr lang="en-US"/>
        </a:p>
      </dgm:t>
    </dgm:pt>
    <dgm:pt modelId="{B3CF76FD-9F15-41B8-AEA2-B62C1B37DC06}" type="sibTrans" cxnId="{1055E061-297D-4E26-9FE3-9B0312B3EAB7}">
      <dgm:prSet/>
      <dgm:spPr/>
      <dgm:t>
        <a:bodyPr/>
        <a:lstStyle/>
        <a:p>
          <a:endParaRPr lang="en-US"/>
        </a:p>
      </dgm:t>
    </dgm:pt>
    <dgm:pt modelId="{8C225D38-A30E-4200-9346-892C3EE5E7C3}">
      <dgm:prSet/>
      <dgm:spPr>
        <a:xfrm>
          <a:off x="0" y="2742368"/>
          <a:ext cx="6391275" cy="551655"/>
        </a:xfrm>
        <a:prstGeom prst="roundRect">
          <a:avLst/>
        </a:prstGeom>
        <a:solidFill>
          <a:srgbClr val="E33D6F">
            <a:hueOff val="-19765721"/>
            <a:satOff val="901"/>
            <a:lumOff val="0"/>
            <a:alphaOff val="0"/>
          </a:srgb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bg-BG" b="1" i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Как може да се влияе?</a:t>
          </a:r>
          <a:endParaRPr lang="en-US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gm:t>
    </dgm:pt>
    <dgm:pt modelId="{7D236FEB-4B05-42E7-B9F7-DF96340F6A6F}" type="parTrans" cxnId="{8DC75317-C333-4EE7-BF2F-CEBFA0646C61}">
      <dgm:prSet/>
      <dgm:spPr/>
      <dgm:t>
        <a:bodyPr/>
        <a:lstStyle/>
        <a:p>
          <a:endParaRPr lang="en-US"/>
        </a:p>
      </dgm:t>
    </dgm:pt>
    <dgm:pt modelId="{273D84FA-08FD-4A18-977F-D5961067517A}" type="sibTrans" cxnId="{8DC75317-C333-4EE7-BF2F-CEBFA0646C61}">
      <dgm:prSet/>
      <dgm:spPr/>
      <dgm:t>
        <a:bodyPr/>
        <a:lstStyle/>
        <a:p>
          <a:endParaRPr lang="en-US"/>
        </a:p>
      </dgm:t>
    </dgm:pt>
    <dgm:pt modelId="{F9C1A87A-80B9-4275-AD7A-375A7FCD5C9D}">
      <dgm:prSet/>
      <dgm:spPr>
        <a:xfrm>
          <a:off x="0" y="3294023"/>
          <a:ext cx="6391275" cy="195201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bg-BG" b="1" i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Саморегулация и дигитална хигиена </a:t>
          </a:r>
          <a:r>
            <a:rPr lang="bg-BG" b="0" i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– изграждане на осъзнато използване на технологиите.</a:t>
          </a:r>
          <a:endParaRPr lang="en-US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B327C2CB-9536-4078-99D8-E4DEDD2DD775}" type="parTrans" cxnId="{EA432F56-1334-490F-9B2A-C9A7FF117045}">
      <dgm:prSet/>
      <dgm:spPr/>
      <dgm:t>
        <a:bodyPr/>
        <a:lstStyle/>
        <a:p>
          <a:endParaRPr lang="en-US"/>
        </a:p>
      </dgm:t>
    </dgm:pt>
    <dgm:pt modelId="{98DB8F85-1F2F-4F7D-8633-FA5443D2D0E4}" type="sibTrans" cxnId="{EA432F56-1334-490F-9B2A-C9A7FF117045}">
      <dgm:prSet/>
      <dgm:spPr/>
      <dgm:t>
        <a:bodyPr/>
        <a:lstStyle/>
        <a:p>
          <a:endParaRPr lang="en-US"/>
        </a:p>
      </dgm:t>
    </dgm:pt>
    <dgm:pt modelId="{1CFFD736-8D1F-4B53-8F5C-11D33D87AAA4}">
      <dgm:prSet/>
      <dgm:spPr>
        <a:xfrm>
          <a:off x="0" y="3294023"/>
          <a:ext cx="6391275" cy="195201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bg-BG" b="1" i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Критично мислене </a:t>
          </a:r>
          <a:r>
            <a:rPr lang="bg-BG" b="0" i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– разпознаване на механизми за привличане на внимание.</a:t>
          </a:r>
          <a:endParaRPr lang="en-US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35D7B1FF-1A9F-485C-8A64-53D248F5B5F4}" type="parTrans" cxnId="{67ABA623-CB07-4A48-8276-6FBD21127E8F}">
      <dgm:prSet/>
      <dgm:spPr/>
      <dgm:t>
        <a:bodyPr/>
        <a:lstStyle/>
        <a:p>
          <a:endParaRPr lang="en-US"/>
        </a:p>
      </dgm:t>
    </dgm:pt>
    <dgm:pt modelId="{1BD533EB-1EBD-4816-AFF3-E9E242C07D1E}" type="sibTrans" cxnId="{67ABA623-CB07-4A48-8276-6FBD21127E8F}">
      <dgm:prSet/>
      <dgm:spPr/>
      <dgm:t>
        <a:bodyPr/>
        <a:lstStyle/>
        <a:p>
          <a:endParaRPr lang="en-US"/>
        </a:p>
      </dgm:t>
    </dgm:pt>
    <dgm:pt modelId="{8F15933D-EB46-42E3-BC65-02B962208995}">
      <dgm:prSet/>
      <dgm:spPr>
        <a:xfrm>
          <a:off x="0" y="3294023"/>
          <a:ext cx="6391275" cy="195201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bg-BG" b="1" i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Алтернативни занимания </a:t>
          </a:r>
          <a:r>
            <a:rPr lang="bg-BG" b="0" i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– насърчаване на спорт, хобита и социални контакти.</a:t>
          </a:r>
          <a:endParaRPr lang="en-US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51DC9251-A625-4B1E-987E-638D36CF1862}" type="parTrans" cxnId="{D64FB08E-A314-4EE4-911C-CF91124E1F0E}">
      <dgm:prSet/>
      <dgm:spPr/>
      <dgm:t>
        <a:bodyPr/>
        <a:lstStyle/>
        <a:p>
          <a:endParaRPr lang="en-US"/>
        </a:p>
      </dgm:t>
    </dgm:pt>
    <dgm:pt modelId="{7DE6C9B1-B61D-4372-B530-561C16F9618F}" type="sibTrans" cxnId="{D64FB08E-A314-4EE4-911C-CF91124E1F0E}">
      <dgm:prSet/>
      <dgm:spPr/>
      <dgm:t>
        <a:bodyPr/>
        <a:lstStyle/>
        <a:p>
          <a:endParaRPr lang="en-US"/>
        </a:p>
      </dgm:t>
    </dgm:pt>
    <dgm:pt modelId="{23EF8848-2FA2-4B40-991D-763547688D94}" type="pres">
      <dgm:prSet presAssocID="{887384A8-F1C8-42BF-A0F8-6AE1A4A7A00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ECFB69D-BD56-FA4E-A5D2-3537D029E3FE}" type="pres">
      <dgm:prSet presAssocID="{C7D82D45-33EE-4E0F-9819-5528E700761C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B47A5E-FE7F-EE45-A40D-DBF01A92EE84}" type="pres">
      <dgm:prSet presAssocID="{C7D82D45-33EE-4E0F-9819-5528E700761C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356F3D-75E5-7949-A598-11BC6D5D71B0}" type="pres">
      <dgm:prSet presAssocID="{8C225D38-A30E-4200-9346-892C3EE5E7C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7E77E2-9EE8-D94A-A69F-C3EB43BA3D88}" type="pres">
      <dgm:prSet presAssocID="{8C225D38-A30E-4200-9346-892C3EE5E7C3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B7B38B4-9714-DD44-8ECD-5C2F8291039B}" type="presOf" srcId="{9F75EDD1-E943-4130-ADB2-17F652755F3F}" destId="{02B47A5E-FE7F-EE45-A40D-DBF01A92EE84}" srcOrd="0" destOrd="0" presId="urn:microsoft.com/office/officeart/2005/8/layout/vList2"/>
    <dgm:cxn modelId="{C888CF0A-7EFB-0240-AC63-4D6BA0FA4C59}" type="presOf" srcId="{9B8BDBAD-264A-4382-9831-D61F5DA8F4E0}" destId="{02B47A5E-FE7F-EE45-A40D-DBF01A92EE84}" srcOrd="0" destOrd="1" presId="urn:microsoft.com/office/officeart/2005/8/layout/vList2"/>
    <dgm:cxn modelId="{45C37663-837C-E844-9C91-3277C1B82026}" type="presOf" srcId="{887384A8-F1C8-42BF-A0F8-6AE1A4A7A00F}" destId="{23EF8848-2FA2-4B40-991D-763547688D94}" srcOrd="0" destOrd="0" presId="urn:microsoft.com/office/officeart/2005/8/layout/vList2"/>
    <dgm:cxn modelId="{B0C99C6A-4136-6543-AAD7-E81FFC463B00}" type="presOf" srcId="{8F15933D-EB46-42E3-BC65-02B962208995}" destId="{A07E77E2-9EE8-D94A-A69F-C3EB43BA3D88}" srcOrd="0" destOrd="2" presId="urn:microsoft.com/office/officeart/2005/8/layout/vList2"/>
    <dgm:cxn modelId="{44D3311A-D22E-49BB-AE27-F427909B149D}" srcId="{C7D82D45-33EE-4E0F-9819-5528E700761C}" destId="{9F75EDD1-E943-4130-ADB2-17F652755F3F}" srcOrd="0" destOrd="0" parTransId="{7D25EE54-5528-4F66-A311-6EAE6CF90295}" sibTransId="{E55A5681-9733-4C36-B015-A0E8AD311721}"/>
    <dgm:cxn modelId="{1FE2A142-2FB1-4FD3-B1F2-7A3D71AAD4A6}" srcId="{887384A8-F1C8-42BF-A0F8-6AE1A4A7A00F}" destId="{C7D82D45-33EE-4E0F-9819-5528E700761C}" srcOrd="0" destOrd="0" parTransId="{C0206208-E790-487D-8B3D-75983E1A0D73}" sibTransId="{F43304DF-4761-4007-A0DB-9469098A2F59}"/>
    <dgm:cxn modelId="{EC904B3C-3B52-6849-AE1C-5C845A16E048}" type="presOf" srcId="{027D1219-5E7E-4478-B923-311602DE88CE}" destId="{02B47A5E-FE7F-EE45-A40D-DBF01A92EE84}" srcOrd="0" destOrd="2" presId="urn:microsoft.com/office/officeart/2005/8/layout/vList2"/>
    <dgm:cxn modelId="{EA432F56-1334-490F-9B2A-C9A7FF117045}" srcId="{8C225D38-A30E-4200-9346-892C3EE5E7C3}" destId="{F9C1A87A-80B9-4275-AD7A-375A7FCD5C9D}" srcOrd="0" destOrd="0" parTransId="{B327C2CB-9536-4078-99D8-E4DEDD2DD775}" sibTransId="{98DB8F85-1F2F-4F7D-8633-FA5443D2D0E4}"/>
    <dgm:cxn modelId="{D621AF11-AC72-CB47-909D-5757A2323B19}" type="presOf" srcId="{C7D82D45-33EE-4E0F-9819-5528E700761C}" destId="{BECFB69D-BD56-FA4E-A5D2-3537D029E3FE}" srcOrd="0" destOrd="0" presId="urn:microsoft.com/office/officeart/2005/8/layout/vList2"/>
    <dgm:cxn modelId="{22CF58F8-6A87-974A-89A0-108388F5A499}" type="presOf" srcId="{8C225D38-A30E-4200-9346-892C3EE5E7C3}" destId="{FD356F3D-75E5-7949-A598-11BC6D5D71B0}" srcOrd="0" destOrd="0" presId="urn:microsoft.com/office/officeart/2005/8/layout/vList2"/>
    <dgm:cxn modelId="{D64FB08E-A314-4EE4-911C-CF91124E1F0E}" srcId="{8C225D38-A30E-4200-9346-892C3EE5E7C3}" destId="{8F15933D-EB46-42E3-BC65-02B962208995}" srcOrd="2" destOrd="0" parTransId="{51DC9251-A625-4B1E-987E-638D36CF1862}" sibTransId="{7DE6C9B1-B61D-4372-B530-561C16F9618F}"/>
    <dgm:cxn modelId="{58D70FCE-1F00-F64E-9975-D921755C61E7}" type="presOf" srcId="{F9C1A87A-80B9-4275-AD7A-375A7FCD5C9D}" destId="{A07E77E2-9EE8-D94A-A69F-C3EB43BA3D88}" srcOrd="0" destOrd="0" presId="urn:microsoft.com/office/officeart/2005/8/layout/vList2"/>
    <dgm:cxn modelId="{1055E061-297D-4E26-9FE3-9B0312B3EAB7}" srcId="{C7D82D45-33EE-4E0F-9819-5528E700761C}" destId="{027D1219-5E7E-4478-B923-311602DE88CE}" srcOrd="2" destOrd="0" parTransId="{CDAE188B-A889-4B7C-BB6C-A0F725644B57}" sibTransId="{B3CF76FD-9F15-41B8-AEA2-B62C1B37DC06}"/>
    <dgm:cxn modelId="{67ABA623-CB07-4A48-8276-6FBD21127E8F}" srcId="{8C225D38-A30E-4200-9346-892C3EE5E7C3}" destId="{1CFFD736-8D1F-4B53-8F5C-11D33D87AAA4}" srcOrd="1" destOrd="0" parTransId="{35D7B1FF-1A9F-485C-8A64-53D248F5B5F4}" sibTransId="{1BD533EB-1EBD-4816-AFF3-E9E242C07D1E}"/>
    <dgm:cxn modelId="{69BA4C1B-86B7-4062-800B-0E883C60F8B0}" srcId="{C7D82D45-33EE-4E0F-9819-5528E700761C}" destId="{9B8BDBAD-264A-4382-9831-D61F5DA8F4E0}" srcOrd="1" destOrd="0" parTransId="{AA3C9253-3095-44DD-A537-F16415D29A13}" sibTransId="{D3E591D2-20B4-43FA-A2A2-45842571179C}"/>
    <dgm:cxn modelId="{A40D8612-4A1D-F048-8F86-7BAE1E07BB65}" type="presOf" srcId="{1CFFD736-8D1F-4B53-8F5C-11D33D87AAA4}" destId="{A07E77E2-9EE8-D94A-A69F-C3EB43BA3D88}" srcOrd="0" destOrd="1" presId="urn:microsoft.com/office/officeart/2005/8/layout/vList2"/>
    <dgm:cxn modelId="{8DC75317-C333-4EE7-BF2F-CEBFA0646C61}" srcId="{887384A8-F1C8-42BF-A0F8-6AE1A4A7A00F}" destId="{8C225D38-A30E-4200-9346-892C3EE5E7C3}" srcOrd="1" destOrd="0" parTransId="{7D236FEB-4B05-42E7-B9F7-DF96340F6A6F}" sibTransId="{273D84FA-08FD-4A18-977F-D5961067517A}"/>
    <dgm:cxn modelId="{3CC66C98-6788-9E4A-A946-C00AAA3E0C2D}" type="presParOf" srcId="{23EF8848-2FA2-4B40-991D-763547688D94}" destId="{BECFB69D-BD56-FA4E-A5D2-3537D029E3FE}" srcOrd="0" destOrd="0" presId="urn:microsoft.com/office/officeart/2005/8/layout/vList2"/>
    <dgm:cxn modelId="{EE71761E-4B22-FC4A-A2E2-FDE23E69F2F2}" type="presParOf" srcId="{23EF8848-2FA2-4B40-991D-763547688D94}" destId="{02B47A5E-FE7F-EE45-A40D-DBF01A92EE84}" srcOrd="1" destOrd="0" presId="urn:microsoft.com/office/officeart/2005/8/layout/vList2"/>
    <dgm:cxn modelId="{569E28C3-1604-BB44-8409-5A0B06218731}" type="presParOf" srcId="{23EF8848-2FA2-4B40-991D-763547688D94}" destId="{FD356F3D-75E5-7949-A598-11BC6D5D71B0}" srcOrd="2" destOrd="0" presId="urn:microsoft.com/office/officeart/2005/8/layout/vList2"/>
    <dgm:cxn modelId="{2E2AD9D6-F1E8-9940-9A59-42E169EF343A}" type="presParOf" srcId="{23EF8848-2FA2-4B40-991D-763547688D94}" destId="{A07E77E2-9EE8-D94A-A69F-C3EB43BA3D8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92BA1CB-2010-47D7-B3BC-4F817C5B193F}" type="doc">
      <dgm:prSet loTypeId="urn:microsoft.com/office/officeart/2005/8/layout/hList1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2D802BD-C351-480B-8559-8A9692758887}">
      <dgm:prSet/>
      <dgm:spPr>
        <a:xfrm>
          <a:off x="46" y="123337"/>
          <a:ext cx="4497798" cy="840012"/>
        </a:xfrm>
        <a:prstGeom prst="rect">
          <a:avLst/>
        </a:prstGeom>
        <a:gradFill rotWithShape="0">
          <a:gsLst>
            <a:gs pos="0">
              <a:srgbClr val="E33D6F">
                <a:hueOff val="0"/>
                <a:satOff val="0"/>
                <a:lumOff val="0"/>
                <a:alphaOff val="0"/>
                <a:tint val="98000"/>
                <a:lumMod val="114000"/>
              </a:srgbClr>
            </a:gs>
            <a:gs pos="100000">
              <a:srgbClr val="E33D6F">
                <a:hueOff val="0"/>
                <a:satOff val="0"/>
                <a:lumOff val="0"/>
                <a:alphaOff val="0"/>
                <a:shade val="90000"/>
                <a:lumMod val="84000"/>
              </a:srgbClr>
            </a:gs>
          </a:gsLst>
          <a:lin ang="5400000" scaled="0"/>
        </a:gradFill>
        <a:ln w="9525" cap="rnd" cmpd="sng" algn="ctr">
          <a:solidFill>
            <a:srgbClr val="E33D6F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gm:spPr>
      <dgm:t>
        <a:bodyPr/>
        <a:lstStyle/>
        <a:p>
          <a:r>
            <a:rPr lang="bg-BG" b="1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Образование и дигитална грамотност</a:t>
          </a:r>
          <a:endParaRPr lang="en-US" dirty="0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gm:t>
    </dgm:pt>
    <dgm:pt modelId="{A483BA9A-FD90-4084-A68A-9986DCDB449E}" type="parTrans" cxnId="{3BB87059-6051-4ABB-B799-3810825A2D7F}">
      <dgm:prSet/>
      <dgm:spPr/>
      <dgm:t>
        <a:bodyPr/>
        <a:lstStyle/>
        <a:p>
          <a:endParaRPr lang="en-US"/>
        </a:p>
      </dgm:t>
    </dgm:pt>
    <dgm:pt modelId="{F485C343-8C13-4FE8-828C-EA74A2BEA469}" type="sibTrans" cxnId="{3BB87059-6051-4ABB-B799-3810825A2D7F}">
      <dgm:prSet/>
      <dgm:spPr/>
      <dgm:t>
        <a:bodyPr/>
        <a:lstStyle/>
        <a:p>
          <a:endParaRPr lang="en-US"/>
        </a:p>
      </dgm:t>
    </dgm:pt>
    <dgm:pt modelId="{36038EC9-6CFC-4B56-ACFF-4AAE42F8A094}">
      <dgm:prSet/>
      <dgm:spPr>
        <a:xfrm>
          <a:off x="46" y="963350"/>
          <a:ext cx="4497798" cy="2335994"/>
        </a:xfrm>
        <a:prstGeom prst="rect">
          <a:avLst/>
        </a:prstGeom>
        <a:solidFill>
          <a:srgbClr val="E33D6F">
            <a:tint val="40000"/>
            <a:alpha val="90000"/>
            <a:hueOff val="0"/>
            <a:satOff val="0"/>
            <a:lumOff val="0"/>
            <a:alphaOff val="0"/>
          </a:srgbClr>
        </a:solidFill>
        <a:ln w="9525" cap="rnd" cmpd="sng" algn="ctr">
          <a:solidFill>
            <a:srgbClr val="E33D6F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bg-BG" i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Разпознаване на манипулативните техники на социалните мрежи.</a:t>
          </a:r>
          <a:endParaRPr lang="en-US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8E13145D-4412-4F00-AB64-8F5E401EC6C9}" type="parTrans" cxnId="{E7F31152-8D49-4AFA-B29A-354DFE42CAA6}">
      <dgm:prSet/>
      <dgm:spPr/>
      <dgm:t>
        <a:bodyPr/>
        <a:lstStyle/>
        <a:p>
          <a:endParaRPr lang="en-US"/>
        </a:p>
      </dgm:t>
    </dgm:pt>
    <dgm:pt modelId="{36E6C3E1-C088-411A-90DA-8C06368B97E2}" type="sibTrans" cxnId="{E7F31152-8D49-4AFA-B29A-354DFE42CAA6}">
      <dgm:prSet/>
      <dgm:spPr/>
      <dgm:t>
        <a:bodyPr/>
        <a:lstStyle/>
        <a:p>
          <a:endParaRPr lang="en-US"/>
        </a:p>
      </dgm:t>
    </dgm:pt>
    <dgm:pt modelId="{74C30225-967F-44B4-A9C0-95CF7FCE1C33}">
      <dgm:prSet/>
      <dgm:spPr>
        <a:xfrm>
          <a:off x="46" y="963350"/>
          <a:ext cx="4497798" cy="2335994"/>
        </a:xfrm>
        <a:prstGeom prst="rect">
          <a:avLst/>
        </a:prstGeom>
        <a:solidFill>
          <a:srgbClr val="E33D6F">
            <a:tint val="40000"/>
            <a:alpha val="90000"/>
            <a:hueOff val="0"/>
            <a:satOff val="0"/>
            <a:lumOff val="0"/>
            <a:alphaOff val="0"/>
          </a:srgbClr>
        </a:solidFill>
        <a:ln w="9525" cap="rnd" cmpd="sng" algn="ctr">
          <a:solidFill>
            <a:srgbClr val="E33D6F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bg-BG" i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Обучение за самоконтрол и балансирано използване.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810CB3BE-26C8-44CD-B3FF-900B257D8767}" type="parTrans" cxnId="{8EA2A15D-C623-4738-932D-EE00B53A7E3D}">
      <dgm:prSet/>
      <dgm:spPr/>
      <dgm:t>
        <a:bodyPr/>
        <a:lstStyle/>
        <a:p>
          <a:endParaRPr lang="en-US"/>
        </a:p>
      </dgm:t>
    </dgm:pt>
    <dgm:pt modelId="{22C387D9-6E23-4AD9-9989-5DA72368D262}" type="sibTrans" cxnId="{8EA2A15D-C623-4738-932D-EE00B53A7E3D}">
      <dgm:prSet/>
      <dgm:spPr/>
      <dgm:t>
        <a:bodyPr/>
        <a:lstStyle/>
        <a:p>
          <a:endParaRPr lang="en-US"/>
        </a:p>
      </dgm:t>
    </dgm:pt>
    <dgm:pt modelId="{2E83F31B-781B-4B50-BB1E-D04371C99CC8}">
      <dgm:prSet/>
      <dgm:spPr>
        <a:xfrm>
          <a:off x="5127537" y="123337"/>
          <a:ext cx="4497798" cy="840012"/>
        </a:xfrm>
        <a:prstGeom prst="rect">
          <a:avLst/>
        </a:prstGeom>
        <a:gradFill rotWithShape="0">
          <a:gsLst>
            <a:gs pos="0">
              <a:srgbClr val="E45F3C">
                <a:hueOff val="0"/>
                <a:satOff val="0"/>
                <a:lumOff val="0"/>
                <a:alphaOff val="0"/>
                <a:tint val="98000"/>
                <a:lumMod val="114000"/>
              </a:srgbClr>
            </a:gs>
            <a:gs pos="100000">
              <a:srgbClr val="E45F3C">
                <a:hueOff val="0"/>
                <a:satOff val="0"/>
                <a:lumOff val="0"/>
                <a:alphaOff val="0"/>
                <a:shade val="90000"/>
                <a:lumMod val="84000"/>
              </a:srgbClr>
            </a:gs>
          </a:gsLst>
          <a:lin ang="5400000" scaled="0"/>
        </a:gradFill>
        <a:ln w="9525" cap="rnd" cmpd="sng" algn="ctr">
          <a:solidFill>
            <a:srgbClr val="E45F3C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gm:spPr>
      <dgm:t>
        <a:bodyPr/>
        <a:lstStyle/>
        <a:p>
          <a:r>
            <a:rPr lang="bg-BG" b="1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Установяване на правила за екранно време</a:t>
          </a:r>
          <a:endParaRPr lang="en-US" dirty="0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gm:t>
    </dgm:pt>
    <dgm:pt modelId="{E677B2FF-1668-450A-B397-4F30F7EE05B8}" type="parTrans" cxnId="{818B287E-D62E-4873-86D3-9A24093CE124}">
      <dgm:prSet/>
      <dgm:spPr/>
      <dgm:t>
        <a:bodyPr/>
        <a:lstStyle/>
        <a:p>
          <a:endParaRPr lang="en-US"/>
        </a:p>
      </dgm:t>
    </dgm:pt>
    <dgm:pt modelId="{36D93305-69D2-434C-896C-6B85F0EE8595}" type="sibTrans" cxnId="{818B287E-D62E-4873-86D3-9A24093CE124}">
      <dgm:prSet/>
      <dgm:spPr/>
      <dgm:t>
        <a:bodyPr/>
        <a:lstStyle/>
        <a:p>
          <a:endParaRPr lang="en-US"/>
        </a:p>
      </dgm:t>
    </dgm:pt>
    <dgm:pt modelId="{65D03478-7A00-4BC0-8792-1C5C92FD6295}">
      <dgm:prSet/>
      <dgm:spPr>
        <a:xfrm>
          <a:off x="5127537" y="963350"/>
          <a:ext cx="4497798" cy="2335994"/>
        </a:xfrm>
        <a:prstGeom prst="rect">
          <a:avLst/>
        </a:prstGeom>
        <a:solidFill>
          <a:srgbClr val="E45F3C">
            <a:tint val="40000"/>
            <a:alpha val="90000"/>
            <a:hueOff val="0"/>
            <a:satOff val="0"/>
            <a:lumOff val="0"/>
            <a:alphaOff val="0"/>
          </a:srgbClr>
        </a:solidFill>
        <a:ln w="9525" cap="rnd" cmpd="sng" algn="ctr">
          <a:solidFill>
            <a:srgbClr val="E45F3C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bg-BG" i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Ограничаване на времето за използване на социални мрежи.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CC14268B-332C-4FF4-8A0E-B96C7A88CB55}" type="parTrans" cxnId="{DC07DA98-7EA9-4B08-8E1B-0D5AAAF1FF2F}">
      <dgm:prSet/>
      <dgm:spPr/>
      <dgm:t>
        <a:bodyPr/>
        <a:lstStyle/>
        <a:p>
          <a:endParaRPr lang="en-US"/>
        </a:p>
      </dgm:t>
    </dgm:pt>
    <dgm:pt modelId="{E77E65B0-5574-46E5-A6DF-CFAB2F74471B}" type="sibTrans" cxnId="{DC07DA98-7EA9-4B08-8E1B-0D5AAAF1FF2F}">
      <dgm:prSet/>
      <dgm:spPr/>
      <dgm:t>
        <a:bodyPr/>
        <a:lstStyle/>
        <a:p>
          <a:endParaRPr lang="en-US"/>
        </a:p>
      </dgm:t>
    </dgm:pt>
    <dgm:pt modelId="{78C2A2D4-5DE5-4481-B6F9-EDED5847190F}">
      <dgm:prSet/>
      <dgm:spPr>
        <a:xfrm>
          <a:off x="5127537" y="963350"/>
          <a:ext cx="4497798" cy="2335994"/>
        </a:xfrm>
        <a:prstGeom prst="rect">
          <a:avLst/>
        </a:prstGeom>
        <a:solidFill>
          <a:srgbClr val="E45F3C">
            <a:tint val="40000"/>
            <a:alpha val="90000"/>
            <a:hueOff val="0"/>
            <a:satOff val="0"/>
            <a:lumOff val="0"/>
            <a:alphaOff val="0"/>
          </a:srgbClr>
        </a:solidFill>
        <a:ln w="9525" cap="rnd" cmpd="sng" algn="ctr">
          <a:solidFill>
            <a:srgbClr val="E45F3C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bg-BG" i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Насърчаване на “дигитални </a:t>
          </a:r>
          <a:r>
            <a:rPr lang="bg-BG" i="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детокс</a:t>
          </a:r>
          <a:r>
            <a:rPr lang="bg-BG" i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” дни.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47906101-480C-4984-AD4B-54325E610BF9}" type="parTrans" cxnId="{8B7E2791-0C58-40C5-BACD-3FD5A4BA48A5}">
      <dgm:prSet/>
      <dgm:spPr/>
      <dgm:t>
        <a:bodyPr/>
        <a:lstStyle/>
        <a:p>
          <a:endParaRPr lang="en-US"/>
        </a:p>
      </dgm:t>
    </dgm:pt>
    <dgm:pt modelId="{76B824A2-C91E-46A6-B3CD-308623F5412F}" type="sibTrans" cxnId="{8B7E2791-0C58-40C5-BACD-3FD5A4BA48A5}">
      <dgm:prSet/>
      <dgm:spPr/>
      <dgm:t>
        <a:bodyPr/>
        <a:lstStyle/>
        <a:p>
          <a:endParaRPr lang="en-US"/>
        </a:p>
      </dgm:t>
    </dgm:pt>
    <dgm:pt modelId="{DEC0E029-439F-BE48-817B-7380B1768529}" type="pres">
      <dgm:prSet presAssocID="{292BA1CB-2010-47D7-B3BC-4F817C5B193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5019236-0E74-3442-8684-166677FF34F1}" type="pres">
      <dgm:prSet presAssocID="{C2D802BD-C351-480B-8559-8A9692758887}" presName="composite" presStyleCnt="0"/>
      <dgm:spPr/>
    </dgm:pt>
    <dgm:pt modelId="{F572E1DE-6974-A045-AC04-7C5287FE677D}" type="pres">
      <dgm:prSet presAssocID="{C2D802BD-C351-480B-8559-8A9692758887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536E8F-E211-D843-91F9-ED01C4F901A9}" type="pres">
      <dgm:prSet presAssocID="{C2D802BD-C351-480B-8559-8A9692758887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5C739E-9FBD-0E4F-8067-71E6FFCDBA75}" type="pres">
      <dgm:prSet presAssocID="{F485C343-8C13-4FE8-828C-EA74A2BEA469}" presName="space" presStyleCnt="0"/>
      <dgm:spPr/>
    </dgm:pt>
    <dgm:pt modelId="{F487B201-5E5D-E348-BB5B-A3A70B306C8B}" type="pres">
      <dgm:prSet presAssocID="{2E83F31B-781B-4B50-BB1E-D04371C99CC8}" presName="composite" presStyleCnt="0"/>
      <dgm:spPr/>
    </dgm:pt>
    <dgm:pt modelId="{AF40D642-FD1C-1644-B20D-5F22777C1262}" type="pres">
      <dgm:prSet presAssocID="{2E83F31B-781B-4B50-BB1E-D04371C99CC8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559528-CFD1-D446-BC07-7B25BF8099FB}" type="pres">
      <dgm:prSet presAssocID="{2E83F31B-781B-4B50-BB1E-D04371C99CC8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BB87059-6051-4ABB-B799-3810825A2D7F}" srcId="{292BA1CB-2010-47D7-B3BC-4F817C5B193F}" destId="{C2D802BD-C351-480B-8559-8A9692758887}" srcOrd="0" destOrd="0" parTransId="{A483BA9A-FD90-4084-A68A-9986DCDB449E}" sibTransId="{F485C343-8C13-4FE8-828C-EA74A2BEA469}"/>
    <dgm:cxn modelId="{818B287E-D62E-4873-86D3-9A24093CE124}" srcId="{292BA1CB-2010-47D7-B3BC-4F817C5B193F}" destId="{2E83F31B-781B-4B50-BB1E-D04371C99CC8}" srcOrd="1" destOrd="0" parTransId="{E677B2FF-1668-450A-B397-4F30F7EE05B8}" sibTransId="{36D93305-69D2-434C-896C-6B85F0EE8595}"/>
    <dgm:cxn modelId="{DC07DA98-7EA9-4B08-8E1B-0D5AAAF1FF2F}" srcId="{2E83F31B-781B-4B50-BB1E-D04371C99CC8}" destId="{65D03478-7A00-4BC0-8792-1C5C92FD6295}" srcOrd="0" destOrd="0" parTransId="{CC14268B-332C-4FF4-8A0E-B96C7A88CB55}" sibTransId="{E77E65B0-5574-46E5-A6DF-CFAB2F74471B}"/>
    <dgm:cxn modelId="{DA3D0A6D-6DB3-7C4A-92D3-35A138B3AC79}" type="presOf" srcId="{36038EC9-6CFC-4B56-ACFF-4AAE42F8A094}" destId="{F9536E8F-E211-D843-91F9-ED01C4F901A9}" srcOrd="0" destOrd="0" presId="urn:microsoft.com/office/officeart/2005/8/layout/hList1"/>
    <dgm:cxn modelId="{2D9B78F8-CAB1-5E41-B7C7-23EB1DE26515}" type="presOf" srcId="{74C30225-967F-44B4-A9C0-95CF7FCE1C33}" destId="{F9536E8F-E211-D843-91F9-ED01C4F901A9}" srcOrd="0" destOrd="1" presId="urn:microsoft.com/office/officeart/2005/8/layout/hList1"/>
    <dgm:cxn modelId="{9E7E9D09-06D0-E64C-B6E1-F620FC1DB948}" type="presOf" srcId="{2E83F31B-781B-4B50-BB1E-D04371C99CC8}" destId="{AF40D642-FD1C-1644-B20D-5F22777C1262}" srcOrd="0" destOrd="0" presId="urn:microsoft.com/office/officeart/2005/8/layout/hList1"/>
    <dgm:cxn modelId="{8EA2A15D-C623-4738-932D-EE00B53A7E3D}" srcId="{C2D802BD-C351-480B-8559-8A9692758887}" destId="{74C30225-967F-44B4-A9C0-95CF7FCE1C33}" srcOrd="1" destOrd="0" parTransId="{810CB3BE-26C8-44CD-B3FF-900B257D8767}" sibTransId="{22C387D9-6E23-4AD9-9989-5DA72368D262}"/>
    <dgm:cxn modelId="{EAA3DAD4-5B72-AB4B-A3C4-846860793EA3}" type="presOf" srcId="{78C2A2D4-5DE5-4481-B6F9-EDED5847190F}" destId="{84559528-CFD1-D446-BC07-7B25BF8099FB}" srcOrd="0" destOrd="1" presId="urn:microsoft.com/office/officeart/2005/8/layout/hList1"/>
    <dgm:cxn modelId="{8B7E2791-0C58-40C5-BACD-3FD5A4BA48A5}" srcId="{2E83F31B-781B-4B50-BB1E-D04371C99CC8}" destId="{78C2A2D4-5DE5-4481-B6F9-EDED5847190F}" srcOrd="1" destOrd="0" parTransId="{47906101-480C-4984-AD4B-54325E610BF9}" sibTransId="{76B824A2-C91E-46A6-B3CD-308623F5412F}"/>
    <dgm:cxn modelId="{E7F31152-8D49-4AFA-B29A-354DFE42CAA6}" srcId="{C2D802BD-C351-480B-8559-8A9692758887}" destId="{36038EC9-6CFC-4B56-ACFF-4AAE42F8A094}" srcOrd="0" destOrd="0" parTransId="{8E13145D-4412-4F00-AB64-8F5E401EC6C9}" sibTransId="{36E6C3E1-C088-411A-90DA-8C06368B97E2}"/>
    <dgm:cxn modelId="{9C67833B-36BF-1C4A-9F7D-2A0185202524}" type="presOf" srcId="{292BA1CB-2010-47D7-B3BC-4F817C5B193F}" destId="{DEC0E029-439F-BE48-817B-7380B1768529}" srcOrd="0" destOrd="0" presId="urn:microsoft.com/office/officeart/2005/8/layout/hList1"/>
    <dgm:cxn modelId="{D8B4A3FD-2A9C-984D-83A8-CA79AA997D4F}" type="presOf" srcId="{C2D802BD-C351-480B-8559-8A9692758887}" destId="{F572E1DE-6974-A045-AC04-7C5287FE677D}" srcOrd="0" destOrd="0" presId="urn:microsoft.com/office/officeart/2005/8/layout/hList1"/>
    <dgm:cxn modelId="{D2371883-4A32-A849-A278-6966ECE4E910}" type="presOf" srcId="{65D03478-7A00-4BC0-8792-1C5C92FD6295}" destId="{84559528-CFD1-D446-BC07-7B25BF8099FB}" srcOrd="0" destOrd="0" presId="urn:microsoft.com/office/officeart/2005/8/layout/hList1"/>
    <dgm:cxn modelId="{B628EDEC-96BD-1B47-8048-BC66425EE2D5}" type="presParOf" srcId="{DEC0E029-439F-BE48-817B-7380B1768529}" destId="{95019236-0E74-3442-8684-166677FF34F1}" srcOrd="0" destOrd="0" presId="urn:microsoft.com/office/officeart/2005/8/layout/hList1"/>
    <dgm:cxn modelId="{F16FE9CB-B883-DC4A-96A9-B7A13A15A93B}" type="presParOf" srcId="{95019236-0E74-3442-8684-166677FF34F1}" destId="{F572E1DE-6974-A045-AC04-7C5287FE677D}" srcOrd="0" destOrd="0" presId="urn:microsoft.com/office/officeart/2005/8/layout/hList1"/>
    <dgm:cxn modelId="{1E22BF1C-C33C-C94D-93C0-724BD14A827B}" type="presParOf" srcId="{95019236-0E74-3442-8684-166677FF34F1}" destId="{F9536E8F-E211-D843-91F9-ED01C4F901A9}" srcOrd="1" destOrd="0" presId="urn:microsoft.com/office/officeart/2005/8/layout/hList1"/>
    <dgm:cxn modelId="{BBDA04C3-8D59-EF4C-BD2C-1BB06B23F5AF}" type="presParOf" srcId="{DEC0E029-439F-BE48-817B-7380B1768529}" destId="{2F5C739E-9FBD-0E4F-8067-71E6FFCDBA75}" srcOrd="1" destOrd="0" presId="urn:microsoft.com/office/officeart/2005/8/layout/hList1"/>
    <dgm:cxn modelId="{6D515610-1CC0-1A40-A130-DE1BF38B2AC8}" type="presParOf" srcId="{DEC0E029-439F-BE48-817B-7380B1768529}" destId="{F487B201-5E5D-E348-BB5B-A3A70B306C8B}" srcOrd="2" destOrd="0" presId="urn:microsoft.com/office/officeart/2005/8/layout/hList1"/>
    <dgm:cxn modelId="{14C68983-1BBF-ED43-A7E0-D8D01F6BF187}" type="presParOf" srcId="{F487B201-5E5D-E348-BB5B-A3A70B306C8B}" destId="{AF40D642-FD1C-1644-B20D-5F22777C1262}" srcOrd="0" destOrd="0" presId="urn:microsoft.com/office/officeart/2005/8/layout/hList1"/>
    <dgm:cxn modelId="{3289F6F7-2742-CB49-A3E5-AC8740608C20}" type="presParOf" srcId="{F487B201-5E5D-E348-BB5B-A3A70B306C8B}" destId="{84559528-CFD1-D446-BC07-7B25BF8099F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06315DA-298F-483C-88A3-F2D65379F40D}" type="doc">
      <dgm:prSet loTypeId="urn:microsoft.com/office/officeart/2005/8/layout/matrix3" loCatId="matrix" qsTypeId="urn:microsoft.com/office/officeart/2005/8/quickstyle/3d3" qsCatId="3D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0D77E459-5B82-4158-B413-8D6AF6EA341A}">
      <dgm:prSet/>
      <dgm:spPr>
        <a:xfrm>
          <a:off x="1111216" y="614838"/>
          <a:ext cx="2524072" cy="2524072"/>
        </a:xfrm>
        <a:prstGeom prst="roundRect">
          <a:avLst/>
        </a:prstGeom>
      </dgm:spPr>
      <dgm:t>
        <a:bodyPr/>
        <a:lstStyle/>
        <a:p>
          <a:r>
            <a:rPr lang="bg-BG" smtClean="0">
              <a:latin typeface="Century Gothic" panose="020B0502020202020204"/>
              <a:ea typeface="+mn-ea"/>
              <a:cs typeface="+mn-cs"/>
            </a:rPr>
            <a:t>Незрялост на префронталната кора → по-нисък самоконтрол и по-висока импулсивност.</a:t>
          </a:r>
          <a:endParaRPr lang="en-US">
            <a:latin typeface="Century Gothic" panose="020B0502020202020204"/>
            <a:ea typeface="+mn-ea"/>
            <a:cs typeface="+mn-cs"/>
          </a:endParaRPr>
        </a:p>
      </dgm:t>
    </dgm:pt>
    <dgm:pt modelId="{373E43A2-DCB6-49AE-8808-29D854251C9D}" type="parTrans" cxnId="{5C97FA2A-70BB-4D30-A60A-7B1CDFE802EE}">
      <dgm:prSet/>
      <dgm:spPr/>
      <dgm:t>
        <a:bodyPr/>
        <a:lstStyle/>
        <a:p>
          <a:endParaRPr lang="en-US"/>
        </a:p>
      </dgm:t>
    </dgm:pt>
    <dgm:pt modelId="{B280F2EF-4062-4888-B115-9E334ACD36FF}" type="sibTrans" cxnId="{5C97FA2A-70BB-4D30-A60A-7B1CDFE802EE}">
      <dgm:prSet/>
      <dgm:spPr/>
      <dgm:t>
        <a:bodyPr/>
        <a:lstStyle/>
        <a:p>
          <a:endParaRPr lang="en-US"/>
        </a:p>
      </dgm:t>
    </dgm:pt>
    <dgm:pt modelId="{138D053E-F10F-411B-B3FF-B0FDFF78FF11}">
      <dgm:prSet/>
      <dgm:spPr>
        <a:xfrm>
          <a:off x="3829449" y="614838"/>
          <a:ext cx="2524072" cy="2524072"/>
        </a:xfrm>
        <a:prstGeom prst="roundRect">
          <a:avLst/>
        </a:prstGeom>
      </dgm:spPr>
      <dgm:t>
        <a:bodyPr/>
        <a:lstStyle/>
        <a:p>
          <a:r>
            <a:rPr lang="bg-BG" dirty="0" smtClean="0">
              <a:latin typeface="Century Gothic" panose="020B0502020202020204"/>
              <a:ea typeface="+mn-ea"/>
              <a:cs typeface="+mn-cs"/>
            </a:rPr>
            <a:t>По-силна реакция на допаминовите стимули, което прави удоволствието от веществото по-интензивно.</a:t>
          </a:r>
          <a:endParaRPr lang="en-US" dirty="0">
            <a:latin typeface="Century Gothic" panose="020B0502020202020204"/>
            <a:ea typeface="+mn-ea"/>
            <a:cs typeface="+mn-cs"/>
          </a:endParaRPr>
        </a:p>
      </dgm:t>
    </dgm:pt>
    <dgm:pt modelId="{28048A5E-D760-48B3-B90B-BB0514B8B19D}" type="parTrans" cxnId="{9A8991AC-1F8A-4ECB-BAC9-AF4E5ABD45B4}">
      <dgm:prSet/>
      <dgm:spPr/>
      <dgm:t>
        <a:bodyPr/>
        <a:lstStyle/>
        <a:p>
          <a:endParaRPr lang="en-US"/>
        </a:p>
      </dgm:t>
    </dgm:pt>
    <dgm:pt modelId="{2F49B618-3E92-4208-8A3A-28D3B034469E}" type="sibTrans" cxnId="{9A8991AC-1F8A-4ECB-BAC9-AF4E5ABD45B4}">
      <dgm:prSet/>
      <dgm:spPr/>
      <dgm:t>
        <a:bodyPr/>
        <a:lstStyle/>
        <a:p>
          <a:endParaRPr lang="en-US"/>
        </a:p>
      </dgm:t>
    </dgm:pt>
    <dgm:pt modelId="{D5D338E8-8FB9-4AAC-8D8E-6399A13EE517}">
      <dgm:prSet/>
      <dgm:spPr>
        <a:xfrm>
          <a:off x="1111216" y="3333070"/>
          <a:ext cx="2524072" cy="2524072"/>
        </a:xfrm>
        <a:prstGeom prst="roundRect">
          <a:avLst/>
        </a:prstGeom>
      </dgm:spPr>
      <dgm:t>
        <a:bodyPr/>
        <a:lstStyle/>
        <a:p>
          <a:r>
            <a:rPr lang="bg-BG" smtClean="0">
              <a:latin typeface="Century Gothic" panose="020B0502020202020204"/>
              <a:ea typeface="+mn-ea"/>
              <a:cs typeface="+mn-cs"/>
            </a:rPr>
            <a:t>Липса на житейски опит → подценяване на рисковете и надценяване на моментното удоволствие.</a:t>
          </a:r>
          <a:endParaRPr lang="en-US" dirty="0">
            <a:latin typeface="Century Gothic" panose="020B0502020202020204"/>
            <a:ea typeface="+mn-ea"/>
            <a:cs typeface="+mn-cs"/>
          </a:endParaRPr>
        </a:p>
      </dgm:t>
    </dgm:pt>
    <dgm:pt modelId="{88916F10-4FAA-48FF-B3C0-3CDC51174278}" type="parTrans" cxnId="{DFBF49C3-51D3-46FA-87A7-AA55993969E2}">
      <dgm:prSet/>
      <dgm:spPr/>
      <dgm:t>
        <a:bodyPr/>
        <a:lstStyle/>
        <a:p>
          <a:endParaRPr lang="en-US"/>
        </a:p>
      </dgm:t>
    </dgm:pt>
    <dgm:pt modelId="{3AC5E771-A9EC-4F80-8A21-8415E8AB76EB}" type="sibTrans" cxnId="{DFBF49C3-51D3-46FA-87A7-AA55993969E2}">
      <dgm:prSet/>
      <dgm:spPr/>
      <dgm:t>
        <a:bodyPr/>
        <a:lstStyle/>
        <a:p>
          <a:endParaRPr lang="en-US"/>
        </a:p>
      </dgm:t>
    </dgm:pt>
    <dgm:pt modelId="{0D2C55E7-9400-42E6-8C0F-7FFED0B0CE19}">
      <dgm:prSet/>
      <dgm:spPr>
        <a:xfrm>
          <a:off x="3829449" y="3333070"/>
          <a:ext cx="2524072" cy="2524072"/>
        </a:xfrm>
        <a:prstGeom prst="roundRect">
          <a:avLst/>
        </a:prstGeom>
      </dgm:spPr>
      <dgm:t>
        <a:bodyPr/>
        <a:lstStyle/>
        <a:p>
          <a:r>
            <a:rPr lang="bg-BG" smtClean="0">
              <a:latin typeface="Century Gothic" panose="020B0502020202020204"/>
              <a:ea typeface="+mn-ea"/>
              <a:cs typeface="+mn-cs"/>
            </a:rPr>
            <a:t>Социалният натиск и нуждата от приемане във </a:t>
          </a:r>
          <a:r>
            <a:rPr lang="bg-BG" noProof="0" smtClean="0">
              <a:latin typeface="Century Gothic" panose="020B0502020202020204"/>
              <a:ea typeface="+mn-ea"/>
              <a:cs typeface="+mn-cs"/>
            </a:rPr>
            <a:t>връстническа </a:t>
          </a:r>
          <a:r>
            <a:rPr lang="bg-BG" smtClean="0">
              <a:latin typeface="Century Gothic" panose="020B0502020202020204"/>
              <a:ea typeface="+mn-ea"/>
              <a:cs typeface="+mn-cs"/>
            </a:rPr>
            <a:t>група играят критична роля.</a:t>
          </a:r>
          <a:endParaRPr lang="en-US" dirty="0">
            <a:latin typeface="Century Gothic" panose="020B0502020202020204"/>
            <a:ea typeface="+mn-ea"/>
            <a:cs typeface="+mn-cs"/>
          </a:endParaRPr>
        </a:p>
      </dgm:t>
    </dgm:pt>
    <dgm:pt modelId="{C0DD78D2-CBDA-4A34-8D23-40DCB6AD9DBE}" type="parTrans" cxnId="{70628F79-0A24-44A2-9D0B-894D4B69ABD2}">
      <dgm:prSet/>
      <dgm:spPr/>
      <dgm:t>
        <a:bodyPr/>
        <a:lstStyle/>
        <a:p>
          <a:endParaRPr lang="en-US"/>
        </a:p>
      </dgm:t>
    </dgm:pt>
    <dgm:pt modelId="{24CAAA89-9D9D-4052-84B8-1E7762F23E68}" type="sibTrans" cxnId="{70628F79-0A24-44A2-9D0B-894D4B69ABD2}">
      <dgm:prSet/>
      <dgm:spPr/>
      <dgm:t>
        <a:bodyPr/>
        <a:lstStyle/>
        <a:p>
          <a:endParaRPr lang="en-US"/>
        </a:p>
      </dgm:t>
    </dgm:pt>
    <dgm:pt modelId="{C61DEF28-F800-A440-9123-0E2607A81D32}" type="pres">
      <dgm:prSet presAssocID="{806315DA-298F-483C-88A3-F2D65379F40D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1306059-D917-194D-80B9-704383C90D44}" type="pres">
      <dgm:prSet presAssocID="{806315DA-298F-483C-88A3-F2D65379F40D}" presName="diamond" presStyleLbl="bgShp" presStyleIdx="0" presStyleCnt="1"/>
      <dgm:spPr>
        <a:xfrm>
          <a:off x="496378" y="0"/>
          <a:ext cx="6471982" cy="6471982"/>
        </a:xfrm>
        <a:prstGeom prst="diamond">
          <a:avLst/>
        </a:prstGeom>
      </dgm:spPr>
      <dgm:t>
        <a:bodyPr/>
        <a:lstStyle/>
        <a:p>
          <a:endParaRPr lang="en-US"/>
        </a:p>
      </dgm:t>
    </dgm:pt>
    <dgm:pt modelId="{8ADFDEC0-4F7D-CA47-87A8-8EF4455DA7B7}" type="pres">
      <dgm:prSet presAssocID="{806315DA-298F-483C-88A3-F2D65379F40D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4E05C1-3BB0-914F-AE5E-7A39F0C430C1}" type="pres">
      <dgm:prSet presAssocID="{806315DA-298F-483C-88A3-F2D65379F40D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41BCE8-6A9B-624C-A30C-D13FDF44CDC0}" type="pres">
      <dgm:prSet presAssocID="{806315DA-298F-483C-88A3-F2D65379F40D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8E8639-A062-FB49-AE34-DBABFB53AA6E}" type="pres">
      <dgm:prSet presAssocID="{806315DA-298F-483C-88A3-F2D65379F40D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3C591AA-DC7E-C044-8A8B-2F10535D59B5}" type="presOf" srcId="{0D77E459-5B82-4158-B413-8D6AF6EA341A}" destId="{8ADFDEC0-4F7D-CA47-87A8-8EF4455DA7B7}" srcOrd="0" destOrd="0" presId="urn:microsoft.com/office/officeart/2005/8/layout/matrix3"/>
    <dgm:cxn modelId="{04ED54A1-4E26-2544-825C-2C1002BCE507}" type="presOf" srcId="{138D053E-F10F-411B-B3FF-B0FDFF78FF11}" destId="{E54E05C1-3BB0-914F-AE5E-7A39F0C430C1}" srcOrd="0" destOrd="0" presId="urn:microsoft.com/office/officeart/2005/8/layout/matrix3"/>
    <dgm:cxn modelId="{70628F79-0A24-44A2-9D0B-894D4B69ABD2}" srcId="{806315DA-298F-483C-88A3-F2D65379F40D}" destId="{0D2C55E7-9400-42E6-8C0F-7FFED0B0CE19}" srcOrd="3" destOrd="0" parTransId="{C0DD78D2-CBDA-4A34-8D23-40DCB6AD9DBE}" sibTransId="{24CAAA89-9D9D-4052-84B8-1E7762F23E68}"/>
    <dgm:cxn modelId="{9A8991AC-1F8A-4ECB-BAC9-AF4E5ABD45B4}" srcId="{806315DA-298F-483C-88A3-F2D65379F40D}" destId="{138D053E-F10F-411B-B3FF-B0FDFF78FF11}" srcOrd="1" destOrd="0" parTransId="{28048A5E-D760-48B3-B90B-BB0514B8B19D}" sibTransId="{2F49B618-3E92-4208-8A3A-28D3B034469E}"/>
    <dgm:cxn modelId="{6E543817-B049-4144-B3CD-8C6FA67B9306}" type="presOf" srcId="{D5D338E8-8FB9-4AAC-8D8E-6399A13EE517}" destId="{A741BCE8-6A9B-624C-A30C-D13FDF44CDC0}" srcOrd="0" destOrd="0" presId="urn:microsoft.com/office/officeart/2005/8/layout/matrix3"/>
    <dgm:cxn modelId="{26EC0C56-5E9E-CA43-BAFD-1E795BB57640}" type="presOf" srcId="{0D2C55E7-9400-42E6-8C0F-7FFED0B0CE19}" destId="{068E8639-A062-FB49-AE34-DBABFB53AA6E}" srcOrd="0" destOrd="0" presId="urn:microsoft.com/office/officeart/2005/8/layout/matrix3"/>
    <dgm:cxn modelId="{DFBF49C3-51D3-46FA-87A7-AA55993969E2}" srcId="{806315DA-298F-483C-88A3-F2D65379F40D}" destId="{D5D338E8-8FB9-4AAC-8D8E-6399A13EE517}" srcOrd="2" destOrd="0" parTransId="{88916F10-4FAA-48FF-B3C0-3CDC51174278}" sibTransId="{3AC5E771-A9EC-4F80-8A21-8415E8AB76EB}"/>
    <dgm:cxn modelId="{5C97FA2A-70BB-4D30-A60A-7B1CDFE802EE}" srcId="{806315DA-298F-483C-88A3-F2D65379F40D}" destId="{0D77E459-5B82-4158-B413-8D6AF6EA341A}" srcOrd="0" destOrd="0" parTransId="{373E43A2-DCB6-49AE-8808-29D854251C9D}" sibTransId="{B280F2EF-4062-4888-B115-9E334ACD36FF}"/>
    <dgm:cxn modelId="{E3970FA9-F886-CC48-AF07-5A457FAEE79A}" type="presOf" srcId="{806315DA-298F-483C-88A3-F2D65379F40D}" destId="{C61DEF28-F800-A440-9123-0E2607A81D32}" srcOrd="0" destOrd="0" presId="urn:microsoft.com/office/officeart/2005/8/layout/matrix3"/>
    <dgm:cxn modelId="{ED450588-528B-B34B-AC59-50AEA662639D}" type="presParOf" srcId="{C61DEF28-F800-A440-9123-0E2607A81D32}" destId="{E1306059-D917-194D-80B9-704383C90D44}" srcOrd="0" destOrd="0" presId="urn:microsoft.com/office/officeart/2005/8/layout/matrix3"/>
    <dgm:cxn modelId="{6B7987E7-9B62-8947-86E4-72D434E7E4C1}" type="presParOf" srcId="{C61DEF28-F800-A440-9123-0E2607A81D32}" destId="{8ADFDEC0-4F7D-CA47-87A8-8EF4455DA7B7}" srcOrd="1" destOrd="0" presId="urn:microsoft.com/office/officeart/2005/8/layout/matrix3"/>
    <dgm:cxn modelId="{495A88D1-9A1A-DA47-8E3B-AC2B375420A9}" type="presParOf" srcId="{C61DEF28-F800-A440-9123-0E2607A81D32}" destId="{E54E05C1-3BB0-914F-AE5E-7A39F0C430C1}" srcOrd="2" destOrd="0" presId="urn:microsoft.com/office/officeart/2005/8/layout/matrix3"/>
    <dgm:cxn modelId="{0BB98A11-63DD-E04F-8C64-0ADF699B8629}" type="presParOf" srcId="{C61DEF28-F800-A440-9123-0E2607A81D32}" destId="{A741BCE8-6A9B-624C-A30C-D13FDF44CDC0}" srcOrd="3" destOrd="0" presId="urn:microsoft.com/office/officeart/2005/8/layout/matrix3"/>
    <dgm:cxn modelId="{ED839829-222B-244F-8F76-E8B936A3E9CF}" type="presParOf" srcId="{C61DEF28-F800-A440-9123-0E2607A81D32}" destId="{068E8639-A062-FB49-AE34-DBABFB53AA6E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286AD88-9AFC-4C2C-B484-2F0B9ADEA865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BF77CD5-8C46-47B4-8FEB-E5CD35CC525F}">
      <dgm:prSet/>
      <dgm:spPr>
        <a:xfrm>
          <a:off x="319563" y="62190"/>
          <a:ext cx="4473892" cy="560880"/>
        </a:xfrm>
        <a:prstGeom prst="roundRect">
          <a:avLst/>
        </a:prstGeom>
        <a:solidFill>
          <a:srgbClr val="E33D6F">
            <a:hueOff val="0"/>
            <a:satOff val="0"/>
            <a:lumOff val="0"/>
            <a:alphaOff val="0"/>
          </a:srgb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bg-BG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Физически последици</a:t>
          </a:r>
          <a:endParaRPr lang="en-US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gm:t>
    </dgm:pt>
    <dgm:pt modelId="{95C59F44-B491-44B1-939D-F7B0AF419307}" type="parTrans" cxnId="{8AEDA76C-C3B0-4184-B01C-DB3D76D2686E}">
      <dgm:prSet/>
      <dgm:spPr/>
      <dgm:t>
        <a:bodyPr/>
        <a:lstStyle/>
        <a:p>
          <a:endParaRPr lang="en-US"/>
        </a:p>
      </dgm:t>
    </dgm:pt>
    <dgm:pt modelId="{2CE4616C-5671-4054-BA22-733FC4263D13}" type="sibTrans" cxnId="{8AEDA76C-C3B0-4184-B01C-DB3D76D2686E}">
      <dgm:prSet/>
      <dgm:spPr/>
      <dgm:t>
        <a:bodyPr/>
        <a:lstStyle/>
        <a:p>
          <a:endParaRPr lang="en-US"/>
        </a:p>
      </dgm:t>
    </dgm:pt>
    <dgm:pt modelId="{ED9B350A-EDC5-471A-82B5-F5E72CD9BFBA}">
      <dgm:prSet/>
      <dgm:spPr>
        <a:xfrm>
          <a:off x="0" y="342630"/>
          <a:ext cx="6391275" cy="27531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9050" cap="rnd" cmpd="sng" algn="ctr">
          <a:solidFill>
            <a:srgbClr val="E33D6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bg-BG" i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Хронични белодробни заболявания, бронхит и намалена белодробна функция.</a:t>
          </a:r>
          <a:endParaRPr lang="en-US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2524B871-89DA-4C12-9D92-4EAE7A2912D3}" type="parTrans" cxnId="{A42609DC-360C-4A70-BCE8-2EEC3F7CCACC}">
      <dgm:prSet/>
      <dgm:spPr/>
      <dgm:t>
        <a:bodyPr/>
        <a:lstStyle/>
        <a:p>
          <a:endParaRPr lang="en-US"/>
        </a:p>
      </dgm:t>
    </dgm:pt>
    <dgm:pt modelId="{BD698C42-4F53-47C9-8CED-4AA579453893}" type="sibTrans" cxnId="{A42609DC-360C-4A70-BCE8-2EEC3F7CCACC}">
      <dgm:prSet/>
      <dgm:spPr/>
      <dgm:t>
        <a:bodyPr/>
        <a:lstStyle/>
        <a:p>
          <a:endParaRPr lang="en-US"/>
        </a:p>
      </dgm:t>
    </dgm:pt>
    <dgm:pt modelId="{97CED870-9E7B-4D19-80C5-21BC77C2076B}">
      <dgm:prSet/>
      <dgm:spPr>
        <a:xfrm>
          <a:off x="0" y="342630"/>
          <a:ext cx="6391275" cy="27531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9050" cap="rnd" cmpd="sng" algn="ctr">
          <a:solidFill>
            <a:srgbClr val="E33D6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bg-BG" i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Повишен риск от сърдечно-съдови заболявания.</a:t>
          </a:r>
          <a:endParaRPr lang="en-US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558C4C82-4B45-468B-B05C-C47CC02E868D}" type="parTrans" cxnId="{33694884-6FE4-4BBD-8562-E894CF8D696B}">
      <dgm:prSet/>
      <dgm:spPr/>
      <dgm:t>
        <a:bodyPr/>
        <a:lstStyle/>
        <a:p>
          <a:endParaRPr lang="en-US"/>
        </a:p>
      </dgm:t>
    </dgm:pt>
    <dgm:pt modelId="{49CB6F6B-ADE1-43BF-855B-976007957424}" type="sibTrans" cxnId="{33694884-6FE4-4BBD-8562-E894CF8D696B}">
      <dgm:prSet/>
      <dgm:spPr/>
      <dgm:t>
        <a:bodyPr/>
        <a:lstStyle/>
        <a:p>
          <a:endParaRPr lang="en-US"/>
        </a:p>
      </dgm:t>
    </dgm:pt>
    <dgm:pt modelId="{0AECFAE9-4A12-4670-81D7-E778CFF83809}">
      <dgm:prSet/>
      <dgm:spPr>
        <a:xfrm>
          <a:off x="0" y="342630"/>
          <a:ext cx="6391275" cy="27531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9050" cap="rnd" cmpd="sng" algn="ctr">
          <a:solidFill>
            <a:srgbClr val="E33D6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bg-BG" i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Потенциални репродуктивни проблеми при продължителна употреба.</a:t>
          </a:r>
          <a:r>
            <a:rPr lang="bg-BG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/>
          </a:r>
          <a:br>
            <a:rPr lang="bg-BG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</a:br>
          <a:endParaRPr lang="en-US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3278136A-8E82-46B3-BE13-B0333C20EA2D}" type="parTrans" cxnId="{23253E82-CD4D-4687-A7F7-425CA9F67682}">
      <dgm:prSet/>
      <dgm:spPr/>
      <dgm:t>
        <a:bodyPr/>
        <a:lstStyle/>
        <a:p>
          <a:endParaRPr lang="en-US"/>
        </a:p>
      </dgm:t>
    </dgm:pt>
    <dgm:pt modelId="{3C705418-0350-4007-952D-9BC560C6462C}" type="sibTrans" cxnId="{23253E82-CD4D-4687-A7F7-425CA9F67682}">
      <dgm:prSet/>
      <dgm:spPr/>
      <dgm:t>
        <a:bodyPr/>
        <a:lstStyle/>
        <a:p>
          <a:endParaRPr lang="en-US"/>
        </a:p>
      </dgm:t>
    </dgm:pt>
    <dgm:pt modelId="{351D4D09-6D55-4668-9988-8298496E1B71}">
      <dgm:prSet/>
      <dgm:spPr>
        <a:xfrm>
          <a:off x="319563" y="3198331"/>
          <a:ext cx="4473892" cy="560880"/>
        </a:xfrm>
        <a:prstGeom prst="roundRect">
          <a:avLst/>
        </a:prstGeom>
        <a:solidFill>
          <a:srgbClr val="E33D6F">
            <a:hueOff val="-19765721"/>
            <a:satOff val="901"/>
            <a:lumOff val="0"/>
            <a:alphaOff val="0"/>
          </a:srgb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bg-BG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Психически последици</a:t>
          </a:r>
          <a:endParaRPr lang="en-US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gm:t>
    </dgm:pt>
    <dgm:pt modelId="{67E606BF-8B27-40F5-9843-BDC140AE2193}" type="parTrans" cxnId="{C882AFBC-2C69-4901-8E1A-08C9F446DDEB}">
      <dgm:prSet/>
      <dgm:spPr/>
      <dgm:t>
        <a:bodyPr/>
        <a:lstStyle/>
        <a:p>
          <a:endParaRPr lang="en-US"/>
        </a:p>
      </dgm:t>
    </dgm:pt>
    <dgm:pt modelId="{912919F5-C8AE-4B05-B85C-41710902C2D1}" type="sibTrans" cxnId="{C882AFBC-2C69-4901-8E1A-08C9F446DDEB}">
      <dgm:prSet/>
      <dgm:spPr/>
      <dgm:t>
        <a:bodyPr/>
        <a:lstStyle/>
        <a:p>
          <a:endParaRPr lang="en-US"/>
        </a:p>
      </dgm:t>
    </dgm:pt>
    <dgm:pt modelId="{7619A280-D509-4333-8106-6A68AB88D87D}">
      <dgm:prSet/>
      <dgm:spPr>
        <a:xfrm>
          <a:off x="0" y="3478771"/>
          <a:ext cx="6391275" cy="1705725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9050" cap="rnd" cmpd="sng" algn="ctr">
          <a:solidFill>
            <a:srgbClr val="E33D6F">
              <a:hueOff val="-19765721"/>
              <a:satOff val="901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bg-BG" i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Повишен риск от тревожност и депресия.</a:t>
          </a:r>
          <a:endParaRPr lang="en-US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C00511BA-9790-4F60-8B0F-096F2ADA8056}" type="parTrans" cxnId="{C3C35DCC-E461-4ADF-A4DD-E1DA8175FCE5}">
      <dgm:prSet/>
      <dgm:spPr/>
      <dgm:t>
        <a:bodyPr/>
        <a:lstStyle/>
        <a:p>
          <a:endParaRPr lang="en-US"/>
        </a:p>
      </dgm:t>
    </dgm:pt>
    <dgm:pt modelId="{EE0D938A-110C-4722-8115-0B562FAF5EDD}" type="sibTrans" cxnId="{C3C35DCC-E461-4ADF-A4DD-E1DA8175FCE5}">
      <dgm:prSet/>
      <dgm:spPr/>
      <dgm:t>
        <a:bodyPr/>
        <a:lstStyle/>
        <a:p>
          <a:endParaRPr lang="en-US"/>
        </a:p>
      </dgm:t>
    </dgm:pt>
    <dgm:pt modelId="{48E8AFC2-3FE0-4B2F-9844-74D7D6FAC5B7}">
      <dgm:prSet/>
      <dgm:spPr>
        <a:xfrm>
          <a:off x="0" y="3478771"/>
          <a:ext cx="6391275" cy="1705725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9050" cap="rnd" cmpd="sng" algn="ctr">
          <a:solidFill>
            <a:srgbClr val="E33D6F">
              <a:hueOff val="-19765721"/>
              <a:satOff val="901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bg-BG" i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Проблеми с паметта и концентрацията.</a:t>
          </a:r>
          <a:endParaRPr lang="en-US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341385CD-F353-4D3A-9F60-7A398371B7F2}" type="parTrans" cxnId="{4009EAE5-BC4B-413E-AFD3-7AF7BF21CEE1}">
      <dgm:prSet/>
      <dgm:spPr/>
      <dgm:t>
        <a:bodyPr/>
        <a:lstStyle/>
        <a:p>
          <a:endParaRPr lang="en-US"/>
        </a:p>
      </dgm:t>
    </dgm:pt>
    <dgm:pt modelId="{E5560BBC-2495-4680-B7D9-05F08E3DB166}" type="sibTrans" cxnId="{4009EAE5-BC4B-413E-AFD3-7AF7BF21CEE1}">
      <dgm:prSet/>
      <dgm:spPr/>
      <dgm:t>
        <a:bodyPr/>
        <a:lstStyle/>
        <a:p>
          <a:endParaRPr lang="en-US"/>
        </a:p>
      </dgm:t>
    </dgm:pt>
    <dgm:pt modelId="{CB9D17D7-FA04-4BE1-A6D7-3C5A82E036E6}">
      <dgm:prSet/>
      <dgm:spPr>
        <a:xfrm>
          <a:off x="0" y="3478771"/>
          <a:ext cx="6391275" cy="1705725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9050" cap="rnd" cmpd="sng" algn="ctr">
          <a:solidFill>
            <a:srgbClr val="E33D6F">
              <a:hueOff val="-19765721"/>
              <a:satOff val="901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bg-BG" i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Социална изолация, свързана с пристрастяването.</a:t>
          </a:r>
          <a:endParaRPr lang="en-US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gm:t>
    </dgm:pt>
    <dgm:pt modelId="{1AE7F709-250A-4D97-9F5B-ABF048C51483}" type="parTrans" cxnId="{3F3AC899-C850-4C86-A921-ECB72D051436}">
      <dgm:prSet/>
      <dgm:spPr/>
      <dgm:t>
        <a:bodyPr/>
        <a:lstStyle/>
        <a:p>
          <a:endParaRPr lang="en-US"/>
        </a:p>
      </dgm:t>
    </dgm:pt>
    <dgm:pt modelId="{54E64CB9-D194-4FA2-B5C2-9766259656EB}" type="sibTrans" cxnId="{3F3AC899-C850-4C86-A921-ECB72D051436}">
      <dgm:prSet/>
      <dgm:spPr/>
      <dgm:t>
        <a:bodyPr/>
        <a:lstStyle/>
        <a:p>
          <a:endParaRPr lang="en-US"/>
        </a:p>
      </dgm:t>
    </dgm:pt>
    <dgm:pt modelId="{80B1DF03-19D9-A24C-A8AC-D6C998362BE5}" type="pres">
      <dgm:prSet presAssocID="{3286AD88-9AFC-4C2C-B484-2F0B9ADEA86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4B5F5F-39B2-C146-B27D-1CB7FFFDDB59}" type="pres">
      <dgm:prSet presAssocID="{4BF77CD5-8C46-47B4-8FEB-E5CD35CC525F}" presName="parentLin" presStyleCnt="0"/>
      <dgm:spPr/>
    </dgm:pt>
    <dgm:pt modelId="{2E03B910-0456-EB42-B520-354E55B58357}" type="pres">
      <dgm:prSet presAssocID="{4BF77CD5-8C46-47B4-8FEB-E5CD35CC525F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DD574920-B0F8-984C-83F7-781E9A32EEFF}" type="pres">
      <dgm:prSet presAssocID="{4BF77CD5-8C46-47B4-8FEB-E5CD35CC525F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F7CE9F-BD7C-2540-99CF-48907D44FB9A}" type="pres">
      <dgm:prSet presAssocID="{4BF77CD5-8C46-47B4-8FEB-E5CD35CC525F}" presName="negativeSpace" presStyleCnt="0"/>
      <dgm:spPr/>
    </dgm:pt>
    <dgm:pt modelId="{4859CFAD-5151-B741-AB42-B7704D6EF59F}" type="pres">
      <dgm:prSet presAssocID="{4BF77CD5-8C46-47B4-8FEB-E5CD35CC525F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F4D6B0-4D83-3D42-B451-D3693AD4748C}" type="pres">
      <dgm:prSet presAssocID="{2CE4616C-5671-4054-BA22-733FC4263D13}" presName="spaceBetweenRectangles" presStyleCnt="0"/>
      <dgm:spPr/>
    </dgm:pt>
    <dgm:pt modelId="{BCDD7B51-CFD6-824D-A92F-3C75B3A4FE31}" type="pres">
      <dgm:prSet presAssocID="{351D4D09-6D55-4668-9988-8298496E1B71}" presName="parentLin" presStyleCnt="0"/>
      <dgm:spPr/>
    </dgm:pt>
    <dgm:pt modelId="{6AA32BDD-8839-CB42-94B1-B602B13D40A3}" type="pres">
      <dgm:prSet presAssocID="{351D4D09-6D55-4668-9988-8298496E1B71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DD403254-DB17-A44B-B608-C5E2846ECEA9}" type="pres">
      <dgm:prSet presAssocID="{351D4D09-6D55-4668-9988-8298496E1B71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F97051-08DC-614E-B576-0392054C00A2}" type="pres">
      <dgm:prSet presAssocID="{351D4D09-6D55-4668-9988-8298496E1B71}" presName="negativeSpace" presStyleCnt="0"/>
      <dgm:spPr/>
    </dgm:pt>
    <dgm:pt modelId="{E83A03E6-7407-4F43-86C7-9A608321535A}" type="pres">
      <dgm:prSet presAssocID="{351D4D09-6D55-4668-9988-8298496E1B71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F3AC899-C850-4C86-A921-ECB72D051436}" srcId="{351D4D09-6D55-4668-9988-8298496E1B71}" destId="{CB9D17D7-FA04-4BE1-A6D7-3C5A82E036E6}" srcOrd="2" destOrd="0" parTransId="{1AE7F709-250A-4D97-9F5B-ABF048C51483}" sibTransId="{54E64CB9-D194-4FA2-B5C2-9766259656EB}"/>
    <dgm:cxn modelId="{90E98C7E-595B-7E47-8AFF-0B73BCD57411}" type="presOf" srcId="{48E8AFC2-3FE0-4B2F-9844-74D7D6FAC5B7}" destId="{E83A03E6-7407-4F43-86C7-9A608321535A}" srcOrd="0" destOrd="1" presId="urn:microsoft.com/office/officeart/2005/8/layout/list1"/>
    <dgm:cxn modelId="{06839A1B-5FDB-2446-9B81-F3FB5F3DA680}" type="presOf" srcId="{CB9D17D7-FA04-4BE1-A6D7-3C5A82E036E6}" destId="{E83A03E6-7407-4F43-86C7-9A608321535A}" srcOrd="0" destOrd="2" presId="urn:microsoft.com/office/officeart/2005/8/layout/list1"/>
    <dgm:cxn modelId="{4009EAE5-BC4B-413E-AFD3-7AF7BF21CEE1}" srcId="{351D4D09-6D55-4668-9988-8298496E1B71}" destId="{48E8AFC2-3FE0-4B2F-9844-74D7D6FAC5B7}" srcOrd="1" destOrd="0" parTransId="{341385CD-F353-4D3A-9F60-7A398371B7F2}" sibTransId="{E5560BBC-2495-4680-B7D9-05F08E3DB166}"/>
    <dgm:cxn modelId="{23253E82-CD4D-4687-A7F7-425CA9F67682}" srcId="{4BF77CD5-8C46-47B4-8FEB-E5CD35CC525F}" destId="{0AECFAE9-4A12-4670-81D7-E778CFF83809}" srcOrd="2" destOrd="0" parTransId="{3278136A-8E82-46B3-BE13-B0333C20EA2D}" sibTransId="{3C705418-0350-4007-952D-9BC560C6462C}"/>
    <dgm:cxn modelId="{E9A2FCA6-4200-334F-A6D5-7F2E690BE70D}" type="presOf" srcId="{0AECFAE9-4A12-4670-81D7-E778CFF83809}" destId="{4859CFAD-5151-B741-AB42-B7704D6EF59F}" srcOrd="0" destOrd="2" presId="urn:microsoft.com/office/officeart/2005/8/layout/list1"/>
    <dgm:cxn modelId="{DA524F60-6D90-5447-B00C-89D72574B841}" type="presOf" srcId="{4BF77CD5-8C46-47B4-8FEB-E5CD35CC525F}" destId="{DD574920-B0F8-984C-83F7-781E9A32EEFF}" srcOrd="1" destOrd="0" presId="urn:microsoft.com/office/officeart/2005/8/layout/list1"/>
    <dgm:cxn modelId="{E5820616-BEF8-5941-859C-4A294DFAD23E}" type="presOf" srcId="{351D4D09-6D55-4668-9988-8298496E1B71}" destId="{DD403254-DB17-A44B-B608-C5E2846ECEA9}" srcOrd="1" destOrd="0" presId="urn:microsoft.com/office/officeart/2005/8/layout/list1"/>
    <dgm:cxn modelId="{33694884-6FE4-4BBD-8562-E894CF8D696B}" srcId="{4BF77CD5-8C46-47B4-8FEB-E5CD35CC525F}" destId="{97CED870-9E7B-4D19-80C5-21BC77C2076B}" srcOrd="1" destOrd="0" parTransId="{558C4C82-4B45-468B-B05C-C47CC02E868D}" sibTransId="{49CB6F6B-ADE1-43BF-855B-976007957424}"/>
    <dgm:cxn modelId="{39D2909B-5276-2B41-AC56-2FE37D5E2801}" type="presOf" srcId="{351D4D09-6D55-4668-9988-8298496E1B71}" destId="{6AA32BDD-8839-CB42-94B1-B602B13D40A3}" srcOrd="0" destOrd="0" presId="urn:microsoft.com/office/officeart/2005/8/layout/list1"/>
    <dgm:cxn modelId="{EA26FE3B-E436-F240-B466-9A9A22BE68FC}" type="presOf" srcId="{4BF77CD5-8C46-47B4-8FEB-E5CD35CC525F}" destId="{2E03B910-0456-EB42-B520-354E55B58357}" srcOrd="0" destOrd="0" presId="urn:microsoft.com/office/officeart/2005/8/layout/list1"/>
    <dgm:cxn modelId="{505A51A2-60A2-964F-A2D7-11D721201905}" type="presOf" srcId="{97CED870-9E7B-4D19-80C5-21BC77C2076B}" destId="{4859CFAD-5151-B741-AB42-B7704D6EF59F}" srcOrd="0" destOrd="1" presId="urn:microsoft.com/office/officeart/2005/8/layout/list1"/>
    <dgm:cxn modelId="{C882AFBC-2C69-4901-8E1A-08C9F446DDEB}" srcId="{3286AD88-9AFC-4C2C-B484-2F0B9ADEA865}" destId="{351D4D09-6D55-4668-9988-8298496E1B71}" srcOrd="1" destOrd="0" parTransId="{67E606BF-8B27-40F5-9843-BDC140AE2193}" sibTransId="{912919F5-C8AE-4B05-B85C-41710902C2D1}"/>
    <dgm:cxn modelId="{8AEDA76C-C3B0-4184-B01C-DB3D76D2686E}" srcId="{3286AD88-9AFC-4C2C-B484-2F0B9ADEA865}" destId="{4BF77CD5-8C46-47B4-8FEB-E5CD35CC525F}" srcOrd="0" destOrd="0" parTransId="{95C59F44-B491-44B1-939D-F7B0AF419307}" sibTransId="{2CE4616C-5671-4054-BA22-733FC4263D13}"/>
    <dgm:cxn modelId="{34974D7A-F71B-7C40-8F45-5D41DBB4C16C}" type="presOf" srcId="{ED9B350A-EDC5-471A-82B5-F5E72CD9BFBA}" destId="{4859CFAD-5151-B741-AB42-B7704D6EF59F}" srcOrd="0" destOrd="0" presId="urn:microsoft.com/office/officeart/2005/8/layout/list1"/>
    <dgm:cxn modelId="{BDE46D4F-FCFA-434D-9284-425CB236AF79}" type="presOf" srcId="{3286AD88-9AFC-4C2C-B484-2F0B9ADEA865}" destId="{80B1DF03-19D9-A24C-A8AC-D6C998362BE5}" srcOrd="0" destOrd="0" presId="urn:microsoft.com/office/officeart/2005/8/layout/list1"/>
    <dgm:cxn modelId="{C3C35DCC-E461-4ADF-A4DD-E1DA8175FCE5}" srcId="{351D4D09-6D55-4668-9988-8298496E1B71}" destId="{7619A280-D509-4333-8106-6A68AB88D87D}" srcOrd="0" destOrd="0" parTransId="{C00511BA-9790-4F60-8B0F-096F2ADA8056}" sibTransId="{EE0D938A-110C-4722-8115-0B562FAF5EDD}"/>
    <dgm:cxn modelId="{A825CAED-C3D7-9E47-BDF3-4A289E3890B0}" type="presOf" srcId="{7619A280-D509-4333-8106-6A68AB88D87D}" destId="{E83A03E6-7407-4F43-86C7-9A608321535A}" srcOrd="0" destOrd="0" presId="urn:microsoft.com/office/officeart/2005/8/layout/list1"/>
    <dgm:cxn modelId="{A42609DC-360C-4A70-BCE8-2EEC3F7CCACC}" srcId="{4BF77CD5-8C46-47B4-8FEB-E5CD35CC525F}" destId="{ED9B350A-EDC5-471A-82B5-F5E72CD9BFBA}" srcOrd="0" destOrd="0" parTransId="{2524B871-89DA-4C12-9D92-4EAE7A2912D3}" sibTransId="{BD698C42-4F53-47C9-8CED-4AA579453893}"/>
    <dgm:cxn modelId="{EFC13502-CA2D-B549-A20C-FD97A174108C}" type="presParOf" srcId="{80B1DF03-19D9-A24C-A8AC-D6C998362BE5}" destId="{694B5F5F-39B2-C146-B27D-1CB7FFFDDB59}" srcOrd="0" destOrd="0" presId="urn:microsoft.com/office/officeart/2005/8/layout/list1"/>
    <dgm:cxn modelId="{E5329780-E79E-1247-AE78-4DAF3BA4AC43}" type="presParOf" srcId="{694B5F5F-39B2-C146-B27D-1CB7FFFDDB59}" destId="{2E03B910-0456-EB42-B520-354E55B58357}" srcOrd="0" destOrd="0" presId="urn:microsoft.com/office/officeart/2005/8/layout/list1"/>
    <dgm:cxn modelId="{2B9B96F8-6ADA-1146-B0F4-F9F0F1FCF130}" type="presParOf" srcId="{694B5F5F-39B2-C146-B27D-1CB7FFFDDB59}" destId="{DD574920-B0F8-984C-83F7-781E9A32EEFF}" srcOrd="1" destOrd="0" presId="urn:microsoft.com/office/officeart/2005/8/layout/list1"/>
    <dgm:cxn modelId="{1104A72B-E53A-FB4D-B293-3DAC09F107AA}" type="presParOf" srcId="{80B1DF03-19D9-A24C-A8AC-D6C998362BE5}" destId="{E9F7CE9F-BD7C-2540-99CF-48907D44FB9A}" srcOrd="1" destOrd="0" presId="urn:microsoft.com/office/officeart/2005/8/layout/list1"/>
    <dgm:cxn modelId="{38CDE40D-D80F-B946-8433-78DF74142FAD}" type="presParOf" srcId="{80B1DF03-19D9-A24C-A8AC-D6C998362BE5}" destId="{4859CFAD-5151-B741-AB42-B7704D6EF59F}" srcOrd="2" destOrd="0" presId="urn:microsoft.com/office/officeart/2005/8/layout/list1"/>
    <dgm:cxn modelId="{A626AD1C-9194-014B-9B45-9B7885DC8B31}" type="presParOf" srcId="{80B1DF03-19D9-A24C-A8AC-D6C998362BE5}" destId="{86F4D6B0-4D83-3D42-B451-D3693AD4748C}" srcOrd="3" destOrd="0" presId="urn:microsoft.com/office/officeart/2005/8/layout/list1"/>
    <dgm:cxn modelId="{36EC12F7-877B-104E-9606-A01DAB36B3F3}" type="presParOf" srcId="{80B1DF03-19D9-A24C-A8AC-D6C998362BE5}" destId="{BCDD7B51-CFD6-824D-A92F-3C75B3A4FE31}" srcOrd="4" destOrd="0" presId="urn:microsoft.com/office/officeart/2005/8/layout/list1"/>
    <dgm:cxn modelId="{11BE5249-206D-7444-BCE0-98F4B36F8B82}" type="presParOf" srcId="{BCDD7B51-CFD6-824D-A92F-3C75B3A4FE31}" destId="{6AA32BDD-8839-CB42-94B1-B602B13D40A3}" srcOrd="0" destOrd="0" presId="urn:microsoft.com/office/officeart/2005/8/layout/list1"/>
    <dgm:cxn modelId="{C47168A0-7936-0146-ADC3-BC99AD7BB838}" type="presParOf" srcId="{BCDD7B51-CFD6-824D-A92F-3C75B3A4FE31}" destId="{DD403254-DB17-A44B-B608-C5E2846ECEA9}" srcOrd="1" destOrd="0" presId="urn:microsoft.com/office/officeart/2005/8/layout/list1"/>
    <dgm:cxn modelId="{6CEB233D-0781-0840-9D8D-4857552A684F}" type="presParOf" srcId="{80B1DF03-19D9-A24C-A8AC-D6C998362BE5}" destId="{86F97051-08DC-614E-B576-0392054C00A2}" srcOrd="5" destOrd="0" presId="urn:microsoft.com/office/officeart/2005/8/layout/list1"/>
    <dgm:cxn modelId="{98C1D557-046F-F247-971C-0726EAB990AC}" type="presParOf" srcId="{80B1DF03-19D9-A24C-A8AC-D6C998362BE5}" destId="{E83A03E6-7407-4F43-86C7-9A608321535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E31C91-D057-F64F-94E3-51BF08CC5018}">
      <dsp:nvSpPr>
        <dsp:cNvPr id="0" name=""/>
        <dsp:cNvSpPr/>
      </dsp:nvSpPr>
      <dsp:spPr>
        <a:xfrm>
          <a:off x="0" y="2383"/>
          <a:ext cx="779021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86534BA-3DBC-C14D-A5BC-BFC73D81954F}">
      <dsp:nvSpPr>
        <dsp:cNvPr id="0" name=""/>
        <dsp:cNvSpPr/>
      </dsp:nvSpPr>
      <dsp:spPr>
        <a:xfrm>
          <a:off x="0" y="2383"/>
          <a:ext cx="7790213" cy="16253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kern="1200" dirty="0"/>
            <a:t>Зависимостта е начин за справяне с вътрешната болка, която произтича от ранни травми, емоционална празнота или хроничен стрес.</a:t>
          </a:r>
          <a:endParaRPr lang="en-US" sz="2400" kern="1200" dirty="0"/>
        </a:p>
      </dsp:txBody>
      <dsp:txXfrm>
        <a:off x="0" y="2383"/>
        <a:ext cx="7790213" cy="1625330"/>
      </dsp:txXfrm>
    </dsp:sp>
    <dsp:sp modelId="{C4091D62-B189-A94A-AD40-F99C3F76BE41}">
      <dsp:nvSpPr>
        <dsp:cNvPr id="0" name=""/>
        <dsp:cNvSpPr/>
      </dsp:nvSpPr>
      <dsp:spPr>
        <a:xfrm>
          <a:off x="0" y="1627714"/>
          <a:ext cx="779021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1CF2582-7AE3-0442-89EF-0CADB8A21FBA}">
      <dsp:nvSpPr>
        <dsp:cNvPr id="0" name=""/>
        <dsp:cNvSpPr/>
      </dsp:nvSpPr>
      <dsp:spPr>
        <a:xfrm>
          <a:off x="0" y="1627714"/>
          <a:ext cx="7790213" cy="16253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kern="1200" dirty="0"/>
            <a:t>Зависимостите са биологичен и поведенчески проблем, но са и симптом на дълбоки емоционални и травматични преживявания</a:t>
          </a:r>
          <a:r>
            <a:rPr lang="bg-BG" sz="2400" kern="1200" dirty="0" smtClean="0"/>
            <a:t>.</a:t>
          </a:r>
        </a:p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600" kern="1200" dirty="0"/>
            <a:t/>
          </a:r>
          <a:br>
            <a:rPr lang="bg-BG" sz="1600" kern="1200" dirty="0"/>
          </a:br>
          <a:endParaRPr lang="en-US" sz="1600" kern="1200" dirty="0"/>
        </a:p>
      </dsp:txBody>
      <dsp:txXfrm>
        <a:off x="0" y="1627714"/>
        <a:ext cx="7790213" cy="1625330"/>
      </dsp:txXfrm>
    </dsp:sp>
    <dsp:sp modelId="{C11F4C55-2963-714C-847C-F5994A3B83EA}">
      <dsp:nvSpPr>
        <dsp:cNvPr id="0" name=""/>
        <dsp:cNvSpPr/>
      </dsp:nvSpPr>
      <dsp:spPr>
        <a:xfrm>
          <a:off x="0" y="3253044"/>
          <a:ext cx="779021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500DE2B-1DCE-354E-8631-F0738EE26486}">
      <dsp:nvSpPr>
        <dsp:cNvPr id="0" name=""/>
        <dsp:cNvSpPr/>
      </dsp:nvSpPr>
      <dsp:spPr>
        <a:xfrm>
          <a:off x="0" y="3253044"/>
          <a:ext cx="7790213" cy="16253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just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500" kern="1200" dirty="0"/>
            <a:t>Тя е опит за самолечение и независимо дали става дума за наркотици, алкохол, хазарт, храна или технологии е опит да се запълни вътрешна празнота или да се облекчи емоционална болка.</a:t>
          </a:r>
          <a:endParaRPr lang="en-US" sz="2500" kern="1200" dirty="0"/>
        </a:p>
      </dsp:txBody>
      <dsp:txXfrm>
        <a:off x="0" y="3253044"/>
        <a:ext cx="7790213" cy="16253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1CBF67-E239-164B-9714-CDDDCA0F89C2}">
      <dsp:nvSpPr>
        <dsp:cNvPr id="0" name=""/>
        <dsp:cNvSpPr/>
      </dsp:nvSpPr>
      <dsp:spPr>
        <a:xfrm>
          <a:off x="572293" y="0"/>
          <a:ext cx="5246687" cy="5246687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8DFA64-403F-054B-90E9-738D2F8D362D}">
      <dsp:nvSpPr>
        <dsp:cNvPr id="0" name=""/>
        <dsp:cNvSpPr/>
      </dsp:nvSpPr>
      <dsp:spPr>
        <a:xfrm>
          <a:off x="1070729" y="498435"/>
          <a:ext cx="2046207" cy="204620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500" b="1" i="0" kern="1200" smtClean="0">
              <a:latin typeface="Century Gothic" panose="020B0502020202020204"/>
              <a:ea typeface="+mn-ea"/>
              <a:cs typeface="+mn-cs"/>
            </a:rPr>
            <a:t>Никотин</a:t>
          </a:r>
          <a:r>
            <a:rPr lang="bg-BG" sz="1500" b="0" i="0" kern="1200" smtClean="0">
              <a:latin typeface="Century Gothic" panose="020B0502020202020204"/>
              <a:ea typeface="+mn-ea"/>
              <a:cs typeface="+mn-cs"/>
            </a:rPr>
            <a:t> – силно пристрастяващо вещество, което влияе върху развитието на мозъка при младите хора.</a:t>
          </a:r>
          <a:endParaRPr lang="en-US" sz="1500" kern="1200">
            <a:latin typeface="Century Gothic" panose="020B0502020202020204"/>
            <a:ea typeface="+mn-ea"/>
            <a:cs typeface="+mn-cs"/>
          </a:endParaRPr>
        </a:p>
      </dsp:txBody>
      <dsp:txXfrm>
        <a:off x="1170617" y="598323"/>
        <a:ext cx="1846431" cy="1846431"/>
      </dsp:txXfrm>
    </dsp:sp>
    <dsp:sp modelId="{97A6B8F7-61A5-7F4A-85EA-F0A87E2CB7FC}">
      <dsp:nvSpPr>
        <dsp:cNvPr id="0" name=""/>
        <dsp:cNvSpPr/>
      </dsp:nvSpPr>
      <dsp:spPr>
        <a:xfrm>
          <a:off x="3274337" y="498435"/>
          <a:ext cx="2046207" cy="204620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500" b="1" i="0" kern="1200" dirty="0" smtClean="0">
              <a:latin typeface="Century Gothic" panose="020B0502020202020204"/>
              <a:ea typeface="+mn-ea"/>
              <a:cs typeface="+mn-cs"/>
            </a:rPr>
            <a:t>Пропиленгликол</a:t>
          </a:r>
          <a:r>
            <a:rPr lang="bg-BG" sz="1500" b="0" i="0" kern="1200" dirty="0" smtClean="0">
              <a:latin typeface="Century Gothic" panose="020B0502020202020204"/>
              <a:ea typeface="+mn-ea"/>
              <a:cs typeface="+mn-cs"/>
            </a:rPr>
            <a:t> </a:t>
          </a:r>
          <a:r>
            <a:rPr lang="bg-BG" sz="1500" b="1" i="0" kern="1200" dirty="0" smtClean="0">
              <a:latin typeface="Century Gothic" panose="020B0502020202020204"/>
              <a:ea typeface="+mn-ea"/>
              <a:cs typeface="+mn-cs"/>
            </a:rPr>
            <a:t>и</a:t>
          </a:r>
          <a:r>
            <a:rPr lang="bg-BG" sz="1500" b="0" i="0" kern="1200" dirty="0" smtClean="0">
              <a:latin typeface="Century Gothic" panose="020B0502020202020204"/>
              <a:ea typeface="+mn-ea"/>
              <a:cs typeface="+mn-cs"/>
            </a:rPr>
            <a:t> </a:t>
          </a:r>
          <a:r>
            <a:rPr lang="bg-BG" sz="1500" b="1" i="0" kern="1200" dirty="0" smtClean="0">
              <a:latin typeface="Century Gothic" panose="020B0502020202020204"/>
              <a:ea typeface="+mn-ea"/>
              <a:cs typeface="+mn-cs"/>
            </a:rPr>
            <a:t>глицерин</a:t>
          </a:r>
          <a:r>
            <a:rPr lang="bg-BG" sz="1500" b="0" i="0" kern="1200" dirty="0" smtClean="0">
              <a:latin typeface="Century Gothic" panose="020B0502020202020204"/>
              <a:ea typeface="+mn-ea"/>
              <a:cs typeface="+mn-cs"/>
            </a:rPr>
            <a:t> – използват се за създаване на пара, но могат да дразнят белите дробове.</a:t>
          </a:r>
          <a:endParaRPr lang="en-US" sz="1500" kern="1200" dirty="0">
            <a:latin typeface="Century Gothic" panose="020B0502020202020204"/>
            <a:ea typeface="+mn-ea"/>
            <a:cs typeface="+mn-cs"/>
          </a:endParaRPr>
        </a:p>
      </dsp:txBody>
      <dsp:txXfrm>
        <a:off x="3374225" y="598323"/>
        <a:ext cx="1846431" cy="1846431"/>
      </dsp:txXfrm>
    </dsp:sp>
    <dsp:sp modelId="{836B0B04-C2C5-2240-9F8D-A224BEEA3DEC}">
      <dsp:nvSpPr>
        <dsp:cNvPr id="0" name=""/>
        <dsp:cNvSpPr/>
      </dsp:nvSpPr>
      <dsp:spPr>
        <a:xfrm>
          <a:off x="1070729" y="2702043"/>
          <a:ext cx="2046207" cy="204620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500" b="1" i="0" kern="1200" dirty="0" smtClean="0">
              <a:solidFill>
                <a:schemeClr val="tx1"/>
              </a:solidFill>
              <a:latin typeface="Century Gothic" panose="020B0502020202020204"/>
              <a:ea typeface="+mn-ea"/>
              <a:cs typeface="+mn-cs"/>
            </a:rPr>
            <a:t>Ароматизатори</a:t>
          </a:r>
          <a:r>
            <a:rPr lang="bg-BG" sz="1500" b="0" i="0" kern="1200" dirty="0" smtClean="0">
              <a:solidFill>
                <a:schemeClr val="tx1"/>
              </a:solidFill>
              <a:latin typeface="Century Gothic" panose="020B0502020202020204"/>
              <a:ea typeface="+mn-ea"/>
              <a:cs typeface="+mn-cs"/>
            </a:rPr>
            <a:t> – някои съдържат диацетил, който е свързан с тежки белодробни заболявания.</a:t>
          </a:r>
          <a:endParaRPr lang="en-US" sz="1500" kern="1200" dirty="0">
            <a:solidFill>
              <a:schemeClr val="tx1"/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1170617" y="2801931"/>
        <a:ext cx="1846431" cy="1846431"/>
      </dsp:txXfrm>
    </dsp:sp>
    <dsp:sp modelId="{D9C6A243-02D5-2C47-9CD4-2B22378EC557}">
      <dsp:nvSpPr>
        <dsp:cNvPr id="0" name=""/>
        <dsp:cNvSpPr/>
      </dsp:nvSpPr>
      <dsp:spPr>
        <a:xfrm>
          <a:off x="3274337" y="2702043"/>
          <a:ext cx="2046207" cy="204620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500" b="1" i="0" kern="1200" dirty="0" smtClean="0">
              <a:solidFill>
                <a:schemeClr val="tx1"/>
              </a:solidFill>
              <a:latin typeface="Century Gothic" panose="020B0502020202020204"/>
              <a:ea typeface="+mn-ea"/>
              <a:cs typeface="+mn-cs"/>
            </a:rPr>
            <a:t>Токсични</a:t>
          </a:r>
          <a:r>
            <a:rPr lang="bg-BG" sz="1500" b="0" i="0" kern="1200" dirty="0" smtClean="0">
              <a:solidFill>
                <a:schemeClr val="tx1"/>
              </a:solidFill>
              <a:latin typeface="Century Gothic" panose="020B0502020202020204"/>
              <a:ea typeface="+mn-ea"/>
              <a:cs typeface="+mn-cs"/>
            </a:rPr>
            <a:t> </a:t>
          </a:r>
          <a:r>
            <a:rPr lang="bg-BG" sz="1500" b="1" i="0" kern="1200" dirty="0" smtClean="0">
              <a:solidFill>
                <a:schemeClr val="tx1"/>
              </a:solidFill>
              <a:latin typeface="Century Gothic" panose="020B0502020202020204"/>
              <a:ea typeface="+mn-ea"/>
              <a:cs typeface="+mn-cs"/>
            </a:rPr>
            <a:t>химикали</a:t>
          </a:r>
          <a:r>
            <a:rPr lang="bg-BG" sz="1500" b="0" i="0" kern="1200" dirty="0" smtClean="0">
              <a:solidFill>
                <a:schemeClr val="tx1"/>
              </a:solidFill>
              <a:latin typeface="Century Gothic" panose="020B0502020202020204"/>
              <a:ea typeface="+mn-ea"/>
              <a:cs typeface="+mn-cs"/>
            </a:rPr>
            <a:t> – формалдехид, ацеталдехид и тежки метали (олово, никел, кадмий).</a:t>
          </a:r>
          <a:endParaRPr lang="en-US" sz="1500" kern="1200" dirty="0">
            <a:solidFill>
              <a:schemeClr val="tx1"/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3374225" y="2801931"/>
        <a:ext cx="1846431" cy="18464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7C1740-9A7C-F041-872F-C9854F6C61B1}">
      <dsp:nvSpPr>
        <dsp:cNvPr id="0" name=""/>
        <dsp:cNvSpPr/>
      </dsp:nvSpPr>
      <dsp:spPr>
        <a:xfrm>
          <a:off x="0" y="875032"/>
          <a:ext cx="2740849" cy="1740439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B31166">
                <a:hueOff val="0"/>
                <a:satOff val="0"/>
                <a:lumOff val="0"/>
                <a:alphaOff val="0"/>
                <a:tint val="98000"/>
                <a:lumMod val="114000"/>
              </a:srgbClr>
            </a:gs>
            <a:gs pos="100000">
              <a:srgbClr val="B31166">
                <a:hueOff val="0"/>
                <a:satOff val="0"/>
                <a:lumOff val="0"/>
                <a:alphaOff val="0"/>
                <a:shade val="90000"/>
                <a:lumMod val="8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54E478-64E7-A14C-9C59-2EE05A1DBBD4}">
      <dsp:nvSpPr>
        <dsp:cNvPr id="0" name=""/>
        <dsp:cNvSpPr/>
      </dsp:nvSpPr>
      <dsp:spPr>
        <a:xfrm>
          <a:off x="304538" y="1164344"/>
          <a:ext cx="2740849" cy="1740439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rnd" cmpd="sng" algn="ctr">
          <a:solidFill>
            <a:srgbClr val="B31166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4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Децата, израснали в семейства със зависими членове, са с по-висок риск да развият зависимости.</a:t>
          </a:r>
          <a:endParaRPr lang="en-US" sz="14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355514" y="1215320"/>
        <a:ext cx="2638897" cy="1638487"/>
      </dsp:txXfrm>
    </dsp:sp>
    <dsp:sp modelId="{5E50D469-AD6C-0344-BE4E-01125035632B}">
      <dsp:nvSpPr>
        <dsp:cNvPr id="0" name=""/>
        <dsp:cNvSpPr/>
      </dsp:nvSpPr>
      <dsp:spPr>
        <a:xfrm>
          <a:off x="3349927" y="875032"/>
          <a:ext cx="2740849" cy="1740439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B31166">
                <a:hueOff val="0"/>
                <a:satOff val="0"/>
                <a:lumOff val="0"/>
                <a:alphaOff val="0"/>
                <a:tint val="98000"/>
                <a:lumMod val="114000"/>
              </a:srgbClr>
            </a:gs>
            <a:gs pos="100000">
              <a:srgbClr val="B31166">
                <a:hueOff val="0"/>
                <a:satOff val="0"/>
                <a:lumOff val="0"/>
                <a:alphaOff val="0"/>
                <a:shade val="90000"/>
                <a:lumMod val="8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E41FF8-DAC9-2147-A687-E89D5DC7561A}">
      <dsp:nvSpPr>
        <dsp:cNvPr id="0" name=""/>
        <dsp:cNvSpPr/>
      </dsp:nvSpPr>
      <dsp:spPr>
        <a:xfrm>
          <a:off x="3654466" y="1164344"/>
          <a:ext cx="2740849" cy="1740439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rnd" cmpd="sng" algn="ctr">
          <a:solidFill>
            <a:srgbClr val="B31166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Липсата на емоционална подкрепа и комуникация в семейството може да тласне младите хора към търсене на утеха в никотина или други вещества.</a:t>
          </a:r>
          <a:endParaRPr lang="en-US" sz="1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3705442" y="1215320"/>
        <a:ext cx="2638897" cy="1638487"/>
      </dsp:txXfrm>
    </dsp:sp>
    <dsp:sp modelId="{9C73DE0F-E683-A842-A6E5-56C3736DB7BF}">
      <dsp:nvSpPr>
        <dsp:cNvPr id="0" name=""/>
        <dsp:cNvSpPr/>
      </dsp:nvSpPr>
      <dsp:spPr>
        <a:xfrm>
          <a:off x="6699854" y="875032"/>
          <a:ext cx="2740849" cy="1740439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B31166">
                <a:hueOff val="0"/>
                <a:satOff val="0"/>
                <a:lumOff val="0"/>
                <a:alphaOff val="0"/>
                <a:tint val="98000"/>
                <a:lumMod val="114000"/>
              </a:srgbClr>
            </a:gs>
            <a:gs pos="100000">
              <a:srgbClr val="B31166">
                <a:hueOff val="0"/>
                <a:satOff val="0"/>
                <a:lumOff val="0"/>
                <a:alphaOff val="0"/>
                <a:shade val="90000"/>
                <a:lumMod val="8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37EDDC7-BC17-084D-B161-C9BC7F41FCBE}">
      <dsp:nvSpPr>
        <dsp:cNvPr id="0" name=""/>
        <dsp:cNvSpPr/>
      </dsp:nvSpPr>
      <dsp:spPr>
        <a:xfrm>
          <a:off x="7004393" y="1164344"/>
          <a:ext cx="2740849" cy="1740439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rnd" cmpd="sng" algn="ctr">
          <a:solidFill>
            <a:srgbClr val="B31166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4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Авторитарният или прекалено либералният стил на родителство също може да повлияе върху склонността към зависимости.</a:t>
          </a:r>
          <a:endParaRPr lang="en-US" sz="14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7055369" y="1215320"/>
        <a:ext cx="2638897" cy="16384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1BB824-9AFB-DA42-B09A-D0264F783689}">
      <dsp:nvSpPr>
        <dsp:cNvPr id="0" name=""/>
        <dsp:cNvSpPr/>
      </dsp:nvSpPr>
      <dsp:spPr>
        <a:xfrm>
          <a:off x="4420" y="313839"/>
          <a:ext cx="3834334" cy="2103058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B31166">
                <a:hueOff val="0"/>
                <a:satOff val="0"/>
                <a:lumOff val="0"/>
                <a:alphaOff val="0"/>
                <a:tint val="98000"/>
                <a:lumMod val="114000"/>
              </a:srgbClr>
            </a:gs>
            <a:gs pos="100000">
              <a:srgbClr val="B31166">
                <a:hueOff val="0"/>
                <a:satOff val="0"/>
                <a:lumOff val="0"/>
                <a:alphaOff val="0"/>
                <a:shade val="90000"/>
                <a:lumMod val="8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586996F-0BC4-894C-BC1D-4FE939586B1F}">
      <dsp:nvSpPr>
        <dsp:cNvPr id="0" name=""/>
        <dsp:cNvSpPr/>
      </dsp:nvSpPr>
      <dsp:spPr>
        <a:xfrm>
          <a:off x="395553" y="685415"/>
          <a:ext cx="3834334" cy="2103058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rnd" cmpd="sng" algn="ctr">
          <a:solidFill>
            <a:srgbClr val="B31166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600" b="0" i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Травмата е един от ключовите фактори за развитие на зависимо поведение. Хората, преживели емоционална, физическа или психическа болка, често търсят облекчение чрез вещества или компулсивни навици. 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457149" y="747011"/>
        <a:ext cx="3711142" cy="1979866"/>
      </dsp:txXfrm>
    </dsp:sp>
    <dsp:sp modelId="{A233CE55-E33F-5E45-8A63-FD7ED186F766}">
      <dsp:nvSpPr>
        <dsp:cNvPr id="0" name=""/>
        <dsp:cNvSpPr/>
      </dsp:nvSpPr>
      <dsp:spPr>
        <a:xfrm>
          <a:off x="4621020" y="313839"/>
          <a:ext cx="3854294" cy="2266460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B31166">
                <a:hueOff val="0"/>
                <a:satOff val="0"/>
                <a:lumOff val="0"/>
                <a:alphaOff val="0"/>
                <a:tint val="98000"/>
                <a:lumMod val="114000"/>
              </a:srgbClr>
            </a:gs>
            <a:gs pos="100000">
              <a:srgbClr val="B31166">
                <a:hueOff val="0"/>
                <a:satOff val="0"/>
                <a:lumOff val="0"/>
                <a:alphaOff val="0"/>
                <a:shade val="90000"/>
                <a:lumMod val="8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867F8A1-C57B-C448-A61C-0AEB4AA1D4ED}">
      <dsp:nvSpPr>
        <dsp:cNvPr id="0" name=""/>
        <dsp:cNvSpPr/>
      </dsp:nvSpPr>
      <dsp:spPr>
        <a:xfrm>
          <a:off x="5012153" y="685415"/>
          <a:ext cx="3854294" cy="2266460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rnd" cmpd="sng" algn="ctr">
          <a:solidFill>
            <a:srgbClr val="B31166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600" b="0" i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Травматичните преживявания предизвикват дълбоки промени в мозъка, емоциите и поведението. Много хора, особено деца и младежи, развиват зависимо поведение като начин да се справят с болката и да възстановят емоционалния баланс.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5078535" y="751797"/>
        <a:ext cx="3721530" cy="213369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5466DD-1381-A048-B7D6-2720B656FF7F}">
      <dsp:nvSpPr>
        <dsp:cNvPr id="0" name=""/>
        <dsp:cNvSpPr/>
      </dsp:nvSpPr>
      <dsp:spPr>
        <a:xfrm>
          <a:off x="1174" y="184257"/>
          <a:ext cx="4124157" cy="2618839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B31166">
                <a:hueOff val="0"/>
                <a:satOff val="0"/>
                <a:lumOff val="0"/>
                <a:alphaOff val="0"/>
                <a:tint val="98000"/>
                <a:lumMod val="114000"/>
              </a:srgbClr>
            </a:gs>
            <a:gs pos="100000">
              <a:srgbClr val="B31166">
                <a:hueOff val="0"/>
                <a:satOff val="0"/>
                <a:lumOff val="0"/>
                <a:alphaOff val="0"/>
                <a:shade val="90000"/>
                <a:lumMod val="8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EEAEA51-0CA5-A34D-94C2-2422B383DD24}">
      <dsp:nvSpPr>
        <dsp:cNvPr id="0" name=""/>
        <dsp:cNvSpPr/>
      </dsp:nvSpPr>
      <dsp:spPr>
        <a:xfrm>
          <a:off x="459414" y="619585"/>
          <a:ext cx="4124157" cy="2618839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rnd" cmpd="sng" algn="ctr">
          <a:solidFill>
            <a:srgbClr val="B31166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200" b="0" i="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В общества, в които употребата на никотин и алкохол е социално приемлива, младите хора са по-склонни да възприемат тези вещества като „нормални“.</a:t>
          </a:r>
          <a:endParaRPr lang="en-US" sz="22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536117" y="696288"/>
        <a:ext cx="3970751" cy="2465433"/>
      </dsp:txXfrm>
    </dsp:sp>
    <dsp:sp modelId="{D2FC37E4-C080-4E41-88EB-DD6D8C54A4B2}">
      <dsp:nvSpPr>
        <dsp:cNvPr id="0" name=""/>
        <dsp:cNvSpPr/>
      </dsp:nvSpPr>
      <dsp:spPr>
        <a:xfrm>
          <a:off x="5041811" y="184257"/>
          <a:ext cx="4124157" cy="2618839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B31166">
                <a:hueOff val="0"/>
                <a:satOff val="0"/>
                <a:lumOff val="0"/>
                <a:alphaOff val="0"/>
                <a:tint val="98000"/>
                <a:lumMod val="114000"/>
              </a:srgbClr>
            </a:gs>
            <a:gs pos="100000">
              <a:srgbClr val="B31166">
                <a:hueOff val="0"/>
                <a:satOff val="0"/>
                <a:lumOff val="0"/>
                <a:alphaOff val="0"/>
                <a:shade val="90000"/>
                <a:lumMod val="84000"/>
              </a:srgb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0C53217-BC92-AB41-8F17-07E1BD13824F}">
      <dsp:nvSpPr>
        <dsp:cNvPr id="0" name=""/>
        <dsp:cNvSpPr/>
      </dsp:nvSpPr>
      <dsp:spPr>
        <a:xfrm>
          <a:off x="5500051" y="619585"/>
          <a:ext cx="4124157" cy="2618839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rnd" cmpd="sng" algn="ctr">
          <a:solidFill>
            <a:srgbClr val="B31166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200" b="0" i="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Финансовите трудности, липсата на перспективи и социалната изолация увеличават вероятността за развитие на зависимости.</a:t>
          </a:r>
          <a:endParaRPr lang="en-US" sz="22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5576754" y="696288"/>
        <a:ext cx="3970751" cy="246543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B71D68-FCE4-814B-B332-005DCB512445}">
      <dsp:nvSpPr>
        <dsp:cNvPr id="0" name=""/>
        <dsp:cNvSpPr/>
      </dsp:nvSpPr>
      <dsp:spPr>
        <a:xfrm>
          <a:off x="0" y="18919"/>
          <a:ext cx="7944591" cy="503685"/>
        </a:xfrm>
        <a:prstGeom prst="roundRect">
          <a:avLst/>
        </a:prstGeom>
        <a:solidFill>
          <a:srgbClr val="E33D6F">
            <a:hueOff val="0"/>
            <a:satOff val="0"/>
            <a:lumOff val="0"/>
            <a:alphaOff val="0"/>
          </a:srgb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100" b="1" kern="120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Какво ги прави пристрастяващи?</a:t>
          </a:r>
          <a:endParaRPr lang="en-US" sz="2100" kern="1200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24588" y="43507"/>
        <a:ext cx="7895415" cy="454509"/>
      </dsp:txXfrm>
    </dsp:sp>
    <dsp:sp modelId="{FBDA38E2-D05E-9546-BD28-7307975E2F0A}">
      <dsp:nvSpPr>
        <dsp:cNvPr id="0" name=""/>
        <dsp:cNvSpPr/>
      </dsp:nvSpPr>
      <dsp:spPr>
        <a:xfrm>
          <a:off x="0" y="522604"/>
          <a:ext cx="7944591" cy="1738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2241" tIns="26670" rIns="149352" bIns="26670" numCol="1" spcCol="1270" anchor="t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bg-BG" sz="1600" i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Вещества като никотин и </a:t>
          </a:r>
          <a:r>
            <a:rPr lang="en-GB" sz="1600" i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THC </a:t>
          </a:r>
          <a:r>
            <a:rPr lang="bg-BG" sz="1600" i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директно въздействат на допаминовата система, създавайки силно усещане за удоволствие.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bg-BG" sz="1600" i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С течение на времето мозъкът намалява естественото производство на допамин, което води до зависимост и абстинентни симптоми.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bg-BG" sz="1600" i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Физическите симптоми на зависимост включват тревожност, раздразнителност, главоболие и силен глад за веществото</a:t>
          </a:r>
          <a:r>
            <a:rPr lang="bg-BG" sz="1600" i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.</a:t>
          </a:r>
          <a:r>
            <a:rPr lang="bg-BG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/>
          </a:r>
          <a:br>
            <a:rPr lang="bg-BG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</a:b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0" y="522604"/>
        <a:ext cx="7944591" cy="1738800"/>
      </dsp:txXfrm>
    </dsp:sp>
    <dsp:sp modelId="{CF95835A-33DB-324D-91BF-9D5FF6B63A3F}">
      <dsp:nvSpPr>
        <dsp:cNvPr id="0" name=""/>
        <dsp:cNvSpPr/>
      </dsp:nvSpPr>
      <dsp:spPr>
        <a:xfrm>
          <a:off x="0" y="2261404"/>
          <a:ext cx="7944591" cy="503685"/>
        </a:xfrm>
        <a:prstGeom prst="roundRect">
          <a:avLst/>
        </a:prstGeom>
        <a:solidFill>
          <a:srgbClr val="E33D6F">
            <a:hueOff val="-19765721"/>
            <a:satOff val="901"/>
            <a:lumOff val="0"/>
            <a:alphaOff val="0"/>
          </a:srgb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100" b="1" kern="120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Как може да се влияе?</a:t>
          </a:r>
          <a:endParaRPr lang="en-US" sz="2100" kern="1200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24588" y="2285992"/>
        <a:ext cx="7895415" cy="454509"/>
      </dsp:txXfrm>
    </dsp:sp>
    <dsp:sp modelId="{DCB12532-5951-DB4B-9C5E-1C9A2F8EA405}">
      <dsp:nvSpPr>
        <dsp:cNvPr id="0" name=""/>
        <dsp:cNvSpPr/>
      </dsp:nvSpPr>
      <dsp:spPr>
        <a:xfrm>
          <a:off x="0" y="2765089"/>
          <a:ext cx="7944591" cy="1738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2241" tIns="26670" rIns="149352" bIns="26670" numCol="1" spcCol="1270" anchor="t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bg-BG" sz="1600" i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Обучения за въздействието на веществата върху мозъка – разясняване на дългосрочните ефекти, като влошаване на паметта и концентрацията.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bg-BG" sz="1600" i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Социална подкрепа – изграждане на връзки с позитивни ролеви модели.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bg-BG" sz="1600" i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Стрес-мениджмънт техники – упражнения за релаксация и заместващи поведения.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0" y="2765089"/>
        <a:ext cx="7944591" cy="17388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CFB69D-BD56-FA4E-A5D2-3537D029E3FE}">
      <dsp:nvSpPr>
        <dsp:cNvPr id="0" name=""/>
        <dsp:cNvSpPr/>
      </dsp:nvSpPr>
      <dsp:spPr>
        <a:xfrm>
          <a:off x="0" y="104999"/>
          <a:ext cx="8348354" cy="527670"/>
        </a:xfrm>
        <a:prstGeom prst="roundRect">
          <a:avLst/>
        </a:prstGeom>
        <a:solidFill>
          <a:srgbClr val="E33D6F">
            <a:hueOff val="0"/>
            <a:satOff val="0"/>
            <a:lumOff val="0"/>
            <a:alphaOff val="0"/>
          </a:srgb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200" b="1" i="0" kern="120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Какво ги прави пристрастяващи?</a:t>
          </a:r>
          <a:endParaRPr lang="en-US" sz="2200" kern="1200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25759" y="130758"/>
        <a:ext cx="8296836" cy="476152"/>
      </dsp:txXfrm>
    </dsp:sp>
    <dsp:sp modelId="{02B47A5E-FE7F-EE45-A40D-DBF01A92EE84}">
      <dsp:nvSpPr>
        <dsp:cNvPr id="0" name=""/>
        <dsp:cNvSpPr/>
      </dsp:nvSpPr>
      <dsp:spPr>
        <a:xfrm>
          <a:off x="0" y="632669"/>
          <a:ext cx="8348354" cy="1867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060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bg-BG" sz="1700" b="0" i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Алгоритми, нотификации и интерактивност стимулират постоянното ангажиране.</a:t>
          </a:r>
          <a:endParaRPr lang="en-US" sz="17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bg-BG" sz="1700" b="0" i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Платформите са проектирани да задържат вниманието, предлагайки незабавно удовлетворение.</a:t>
          </a:r>
          <a:endParaRPr lang="en-US" sz="17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bg-BG" sz="1700" b="0" i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Честото използване води до допаминови скокове, подобно на химичните зависимости.</a:t>
          </a:r>
          <a:br>
            <a:rPr lang="bg-BG" sz="1700" b="0" i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</a:br>
          <a:endParaRPr lang="en-US" sz="17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0" y="632669"/>
        <a:ext cx="8348354" cy="1867140"/>
      </dsp:txXfrm>
    </dsp:sp>
    <dsp:sp modelId="{FD356F3D-75E5-7949-A598-11BC6D5D71B0}">
      <dsp:nvSpPr>
        <dsp:cNvPr id="0" name=""/>
        <dsp:cNvSpPr/>
      </dsp:nvSpPr>
      <dsp:spPr>
        <a:xfrm>
          <a:off x="0" y="2499809"/>
          <a:ext cx="8348354" cy="527670"/>
        </a:xfrm>
        <a:prstGeom prst="roundRect">
          <a:avLst/>
        </a:prstGeom>
        <a:solidFill>
          <a:srgbClr val="E33D6F">
            <a:hueOff val="-19765721"/>
            <a:satOff val="901"/>
            <a:lumOff val="0"/>
            <a:alphaOff val="0"/>
          </a:srgb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200" b="1" i="0" kern="120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Как може да се влияе?</a:t>
          </a:r>
          <a:endParaRPr lang="en-US" sz="2200" kern="1200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25759" y="2525568"/>
        <a:ext cx="8296836" cy="476152"/>
      </dsp:txXfrm>
    </dsp:sp>
    <dsp:sp modelId="{A07E77E2-9EE8-D94A-A69F-C3EB43BA3D88}">
      <dsp:nvSpPr>
        <dsp:cNvPr id="0" name=""/>
        <dsp:cNvSpPr/>
      </dsp:nvSpPr>
      <dsp:spPr>
        <a:xfrm>
          <a:off x="0" y="3027479"/>
          <a:ext cx="8348354" cy="1593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5060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bg-BG" sz="1700" b="1" i="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Саморегулация и дигитална хигиена </a:t>
          </a:r>
          <a:r>
            <a:rPr lang="bg-BG" sz="1700" b="0" i="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– изграждане на осъзнато използване на технологиите.</a:t>
          </a:r>
          <a:endParaRPr lang="en-US" sz="17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bg-BG" sz="1700" b="1" i="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Критично мислене </a:t>
          </a:r>
          <a:r>
            <a:rPr lang="bg-BG" sz="1700" b="0" i="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– разпознаване на механизми за привличане на внимание.</a:t>
          </a:r>
          <a:endParaRPr lang="en-US" sz="17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bg-BG" sz="1700" b="1" i="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Алтернативни занимания </a:t>
          </a:r>
          <a:r>
            <a:rPr lang="bg-BG" sz="1700" b="0" i="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– насърчаване на спорт, хобита и социални контакти.</a:t>
          </a:r>
          <a:endParaRPr lang="en-US" sz="17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0" y="3027479"/>
        <a:ext cx="8348354" cy="15939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72E1DE-6974-A045-AC04-7C5287FE677D}">
      <dsp:nvSpPr>
        <dsp:cNvPr id="0" name=""/>
        <dsp:cNvSpPr/>
      </dsp:nvSpPr>
      <dsp:spPr>
        <a:xfrm>
          <a:off x="48" y="138489"/>
          <a:ext cx="4603749" cy="870934"/>
        </a:xfrm>
        <a:prstGeom prst="rect">
          <a:avLst/>
        </a:prstGeom>
        <a:gradFill rotWithShape="0">
          <a:gsLst>
            <a:gs pos="0">
              <a:srgbClr val="E33D6F">
                <a:hueOff val="0"/>
                <a:satOff val="0"/>
                <a:lumOff val="0"/>
                <a:alphaOff val="0"/>
                <a:tint val="98000"/>
                <a:lumMod val="114000"/>
              </a:srgbClr>
            </a:gs>
            <a:gs pos="100000">
              <a:srgbClr val="E33D6F">
                <a:hueOff val="0"/>
                <a:satOff val="0"/>
                <a:lumOff val="0"/>
                <a:alphaOff val="0"/>
                <a:shade val="90000"/>
                <a:lumMod val="84000"/>
              </a:srgbClr>
            </a:gs>
          </a:gsLst>
          <a:lin ang="5400000" scaled="0"/>
        </a:gradFill>
        <a:ln w="9525" cap="rnd" cmpd="sng" algn="ctr">
          <a:solidFill>
            <a:srgbClr val="E33D6F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b="1" kern="120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Образование и дигитална грамотност</a:t>
          </a:r>
          <a:endParaRPr lang="en-US" sz="2400" kern="1200" dirty="0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48" y="138489"/>
        <a:ext cx="4603749" cy="870934"/>
      </dsp:txXfrm>
    </dsp:sp>
    <dsp:sp modelId="{F9536E8F-E211-D843-91F9-ED01C4F901A9}">
      <dsp:nvSpPr>
        <dsp:cNvPr id="0" name=""/>
        <dsp:cNvSpPr/>
      </dsp:nvSpPr>
      <dsp:spPr>
        <a:xfrm>
          <a:off x="48" y="1009424"/>
          <a:ext cx="4603749" cy="2437559"/>
        </a:xfrm>
        <a:prstGeom prst="rect">
          <a:avLst/>
        </a:prstGeom>
        <a:solidFill>
          <a:srgbClr val="E33D6F">
            <a:tint val="40000"/>
            <a:alpha val="90000"/>
            <a:hueOff val="0"/>
            <a:satOff val="0"/>
            <a:lumOff val="0"/>
            <a:alphaOff val="0"/>
          </a:srgbClr>
        </a:solidFill>
        <a:ln w="9525" cap="rnd" cmpd="sng" algn="ctr">
          <a:solidFill>
            <a:srgbClr val="E33D6F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2400" i="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Разпознаване на манипулативните техники на социалните мрежи.</a:t>
          </a:r>
          <a:endParaRPr lang="en-US" sz="24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2400" i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Обучение за самоконтрол и балансирано използване.</a:t>
          </a:r>
          <a:endParaRPr lang="en-US" sz="2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48" y="1009424"/>
        <a:ext cx="4603749" cy="2437559"/>
      </dsp:txXfrm>
    </dsp:sp>
    <dsp:sp modelId="{AF40D642-FD1C-1644-B20D-5F22777C1262}">
      <dsp:nvSpPr>
        <dsp:cNvPr id="0" name=""/>
        <dsp:cNvSpPr/>
      </dsp:nvSpPr>
      <dsp:spPr>
        <a:xfrm>
          <a:off x="5248322" y="138489"/>
          <a:ext cx="4603749" cy="870934"/>
        </a:xfrm>
        <a:prstGeom prst="rect">
          <a:avLst/>
        </a:prstGeom>
        <a:gradFill rotWithShape="0">
          <a:gsLst>
            <a:gs pos="0">
              <a:srgbClr val="E45F3C">
                <a:hueOff val="0"/>
                <a:satOff val="0"/>
                <a:lumOff val="0"/>
                <a:alphaOff val="0"/>
                <a:tint val="98000"/>
                <a:lumMod val="114000"/>
              </a:srgbClr>
            </a:gs>
            <a:gs pos="100000">
              <a:srgbClr val="E45F3C">
                <a:hueOff val="0"/>
                <a:satOff val="0"/>
                <a:lumOff val="0"/>
                <a:alphaOff val="0"/>
                <a:shade val="90000"/>
                <a:lumMod val="84000"/>
              </a:srgbClr>
            </a:gs>
          </a:gsLst>
          <a:lin ang="5400000" scaled="0"/>
        </a:gradFill>
        <a:ln w="9525" cap="rnd" cmpd="sng" algn="ctr">
          <a:solidFill>
            <a:srgbClr val="E45F3C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b="1" kern="1200" dirty="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Установяване на правила за екранно време</a:t>
          </a:r>
          <a:endParaRPr lang="en-US" sz="2400" kern="1200" dirty="0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5248322" y="138489"/>
        <a:ext cx="4603749" cy="870934"/>
      </dsp:txXfrm>
    </dsp:sp>
    <dsp:sp modelId="{84559528-CFD1-D446-BC07-7B25BF8099FB}">
      <dsp:nvSpPr>
        <dsp:cNvPr id="0" name=""/>
        <dsp:cNvSpPr/>
      </dsp:nvSpPr>
      <dsp:spPr>
        <a:xfrm>
          <a:off x="5248322" y="1009424"/>
          <a:ext cx="4603749" cy="2437559"/>
        </a:xfrm>
        <a:prstGeom prst="rect">
          <a:avLst/>
        </a:prstGeom>
        <a:solidFill>
          <a:srgbClr val="E45F3C">
            <a:tint val="40000"/>
            <a:alpha val="90000"/>
            <a:hueOff val="0"/>
            <a:satOff val="0"/>
            <a:lumOff val="0"/>
            <a:alphaOff val="0"/>
          </a:srgbClr>
        </a:solidFill>
        <a:ln w="9525" cap="rnd" cmpd="sng" algn="ctr">
          <a:solidFill>
            <a:srgbClr val="E45F3C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2400" i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Ограничаване на времето за използване на социални мрежи.</a:t>
          </a:r>
          <a:endParaRPr lang="en-US" sz="2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2400" i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Насърчаване на “дигитални </a:t>
          </a:r>
          <a:r>
            <a:rPr lang="bg-BG" sz="2400" i="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детокс</a:t>
          </a:r>
          <a:r>
            <a:rPr lang="bg-BG" sz="2400" i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” дни.</a:t>
          </a:r>
          <a:endParaRPr lang="en-US" sz="2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5248322" y="1009424"/>
        <a:ext cx="4603749" cy="243755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06059-D917-194D-80B9-704383C90D44}">
      <dsp:nvSpPr>
        <dsp:cNvPr id="0" name=""/>
        <dsp:cNvSpPr/>
      </dsp:nvSpPr>
      <dsp:spPr>
        <a:xfrm>
          <a:off x="533903" y="0"/>
          <a:ext cx="4892634" cy="4892634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DFDEC0-4F7D-CA47-87A8-8EF4455DA7B7}">
      <dsp:nvSpPr>
        <dsp:cNvPr id="0" name=""/>
        <dsp:cNvSpPr/>
      </dsp:nvSpPr>
      <dsp:spPr>
        <a:xfrm>
          <a:off x="998703" y="464800"/>
          <a:ext cx="1908127" cy="190812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400" kern="1200" smtClean="0">
              <a:latin typeface="Century Gothic" panose="020B0502020202020204"/>
              <a:ea typeface="+mn-ea"/>
              <a:cs typeface="+mn-cs"/>
            </a:rPr>
            <a:t>Незрялост на префронталната кора → по-нисък самоконтрол и по-висока импулсивност.</a:t>
          </a:r>
          <a:endParaRPr lang="en-US" sz="1400" kern="1200">
            <a:latin typeface="Century Gothic" panose="020B0502020202020204"/>
            <a:ea typeface="+mn-ea"/>
            <a:cs typeface="+mn-cs"/>
          </a:endParaRPr>
        </a:p>
      </dsp:txBody>
      <dsp:txXfrm>
        <a:off x="1091850" y="557947"/>
        <a:ext cx="1721833" cy="1721833"/>
      </dsp:txXfrm>
    </dsp:sp>
    <dsp:sp modelId="{E54E05C1-3BB0-914F-AE5E-7A39F0C430C1}">
      <dsp:nvSpPr>
        <dsp:cNvPr id="0" name=""/>
        <dsp:cNvSpPr/>
      </dsp:nvSpPr>
      <dsp:spPr>
        <a:xfrm>
          <a:off x="3053610" y="464800"/>
          <a:ext cx="1908127" cy="190812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400" kern="1200" dirty="0" smtClean="0">
              <a:latin typeface="Century Gothic" panose="020B0502020202020204"/>
              <a:ea typeface="+mn-ea"/>
              <a:cs typeface="+mn-cs"/>
            </a:rPr>
            <a:t>По-силна реакция на допаминовите стимули, което прави удоволствието от веществото по-интензивно.</a:t>
          </a:r>
          <a:endParaRPr lang="en-US" sz="1400" kern="1200" dirty="0">
            <a:latin typeface="Century Gothic" panose="020B0502020202020204"/>
            <a:ea typeface="+mn-ea"/>
            <a:cs typeface="+mn-cs"/>
          </a:endParaRPr>
        </a:p>
      </dsp:txBody>
      <dsp:txXfrm>
        <a:off x="3146757" y="557947"/>
        <a:ext cx="1721833" cy="1721833"/>
      </dsp:txXfrm>
    </dsp:sp>
    <dsp:sp modelId="{A741BCE8-6A9B-624C-A30C-D13FDF44CDC0}">
      <dsp:nvSpPr>
        <dsp:cNvPr id="0" name=""/>
        <dsp:cNvSpPr/>
      </dsp:nvSpPr>
      <dsp:spPr>
        <a:xfrm>
          <a:off x="998703" y="2519706"/>
          <a:ext cx="1908127" cy="190812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400" kern="1200" smtClean="0">
              <a:latin typeface="Century Gothic" panose="020B0502020202020204"/>
              <a:ea typeface="+mn-ea"/>
              <a:cs typeface="+mn-cs"/>
            </a:rPr>
            <a:t>Липса на житейски опит → подценяване на рисковете и надценяване на моментното удоволствие.</a:t>
          </a:r>
          <a:endParaRPr lang="en-US" sz="1400" kern="1200" dirty="0">
            <a:latin typeface="Century Gothic" panose="020B0502020202020204"/>
            <a:ea typeface="+mn-ea"/>
            <a:cs typeface="+mn-cs"/>
          </a:endParaRPr>
        </a:p>
      </dsp:txBody>
      <dsp:txXfrm>
        <a:off x="1091850" y="2612853"/>
        <a:ext cx="1721833" cy="1721833"/>
      </dsp:txXfrm>
    </dsp:sp>
    <dsp:sp modelId="{068E8639-A062-FB49-AE34-DBABFB53AA6E}">
      <dsp:nvSpPr>
        <dsp:cNvPr id="0" name=""/>
        <dsp:cNvSpPr/>
      </dsp:nvSpPr>
      <dsp:spPr>
        <a:xfrm>
          <a:off x="3053610" y="2519706"/>
          <a:ext cx="1908127" cy="190812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400" kern="1200" smtClean="0">
              <a:latin typeface="Century Gothic" panose="020B0502020202020204"/>
              <a:ea typeface="+mn-ea"/>
              <a:cs typeface="+mn-cs"/>
            </a:rPr>
            <a:t>Социалният натиск и нуждата от приемане във </a:t>
          </a:r>
          <a:r>
            <a:rPr lang="bg-BG" sz="1400" kern="1200" noProof="0" smtClean="0">
              <a:latin typeface="Century Gothic" panose="020B0502020202020204"/>
              <a:ea typeface="+mn-ea"/>
              <a:cs typeface="+mn-cs"/>
            </a:rPr>
            <a:t>връстническа </a:t>
          </a:r>
          <a:r>
            <a:rPr lang="bg-BG" sz="1400" kern="1200" smtClean="0">
              <a:latin typeface="Century Gothic" panose="020B0502020202020204"/>
              <a:ea typeface="+mn-ea"/>
              <a:cs typeface="+mn-cs"/>
            </a:rPr>
            <a:t>група играят критична роля.</a:t>
          </a:r>
          <a:endParaRPr lang="en-US" sz="1400" kern="1200" dirty="0">
            <a:latin typeface="Century Gothic" panose="020B0502020202020204"/>
            <a:ea typeface="+mn-ea"/>
            <a:cs typeface="+mn-cs"/>
          </a:endParaRPr>
        </a:p>
      </dsp:txBody>
      <dsp:txXfrm>
        <a:off x="3146757" y="2612853"/>
        <a:ext cx="1721833" cy="172183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59CFAD-5151-B741-AB42-B7704D6EF59F}">
      <dsp:nvSpPr>
        <dsp:cNvPr id="0" name=""/>
        <dsp:cNvSpPr/>
      </dsp:nvSpPr>
      <dsp:spPr>
        <a:xfrm>
          <a:off x="0" y="479200"/>
          <a:ext cx="6258995" cy="23814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9050" cap="rnd" cmpd="sng" algn="ctr">
          <a:solidFill>
            <a:srgbClr val="E33D6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5768" tIns="374904" rIns="48576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1800" i="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Хронични белодробни заболявания, бронхит и намалена белодробна функция.</a:t>
          </a:r>
          <a:endParaRPr lang="en-US" sz="18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1800" i="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Повишен риск от сърдечно-съдови заболявания.</a:t>
          </a:r>
          <a:endParaRPr lang="en-US" sz="18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1800" i="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Потенциални репродуктивни проблеми при продължителна употреба.</a:t>
          </a:r>
          <a:r>
            <a:rPr lang="bg-BG" sz="18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/>
          </a:r>
          <a:br>
            <a:rPr lang="bg-BG" sz="18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</a:br>
          <a:endParaRPr lang="en-US" sz="18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0" y="479200"/>
        <a:ext cx="6258995" cy="2381400"/>
      </dsp:txXfrm>
    </dsp:sp>
    <dsp:sp modelId="{DD574920-B0F8-984C-83F7-781E9A32EEFF}">
      <dsp:nvSpPr>
        <dsp:cNvPr id="0" name=""/>
        <dsp:cNvSpPr/>
      </dsp:nvSpPr>
      <dsp:spPr>
        <a:xfrm>
          <a:off x="312949" y="213520"/>
          <a:ext cx="4381296" cy="531360"/>
        </a:xfrm>
        <a:prstGeom prst="roundRect">
          <a:avLst/>
        </a:prstGeom>
        <a:solidFill>
          <a:srgbClr val="E33D6F">
            <a:hueOff val="0"/>
            <a:satOff val="0"/>
            <a:lumOff val="0"/>
            <a:alphaOff val="0"/>
          </a:srgb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603" tIns="0" rIns="165603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kern="120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Физически последици</a:t>
          </a:r>
          <a:endParaRPr lang="en-US" sz="1800" kern="1200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338888" y="239459"/>
        <a:ext cx="4329418" cy="479482"/>
      </dsp:txXfrm>
    </dsp:sp>
    <dsp:sp modelId="{E83A03E6-7407-4F43-86C7-9A608321535A}">
      <dsp:nvSpPr>
        <dsp:cNvPr id="0" name=""/>
        <dsp:cNvSpPr/>
      </dsp:nvSpPr>
      <dsp:spPr>
        <a:xfrm>
          <a:off x="0" y="3223480"/>
          <a:ext cx="6258995" cy="161595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9050" cap="rnd" cmpd="sng" algn="ctr">
          <a:solidFill>
            <a:srgbClr val="E33D6F">
              <a:hueOff val="-19765721"/>
              <a:satOff val="901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5768" tIns="374904" rIns="48576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1800" i="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Повишен риск от тревожност и депресия.</a:t>
          </a:r>
          <a:endParaRPr lang="en-US" sz="18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1800" i="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Проблеми с паметта и концентрацията.</a:t>
          </a:r>
          <a:endParaRPr lang="en-US" sz="18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1800" i="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 panose="020B0502020202020204"/>
              <a:ea typeface="+mn-ea"/>
              <a:cs typeface="+mn-cs"/>
            </a:rPr>
            <a:t>Социална изолация, свързана с пристрастяването.</a:t>
          </a:r>
          <a:endParaRPr lang="en-US" sz="18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0" y="3223480"/>
        <a:ext cx="6258995" cy="1615950"/>
      </dsp:txXfrm>
    </dsp:sp>
    <dsp:sp modelId="{DD403254-DB17-A44B-B608-C5E2846ECEA9}">
      <dsp:nvSpPr>
        <dsp:cNvPr id="0" name=""/>
        <dsp:cNvSpPr/>
      </dsp:nvSpPr>
      <dsp:spPr>
        <a:xfrm>
          <a:off x="312949" y="2957800"/>
          <a:ext cx="4381296" cy="531360"/>
        </a:xfrm>
        <a:prstGeom prst="roundRect">
          <a:avLst/>
        </a:prstGeom>
        <a:solidFill>
          <a:srgbClr val="E33D6F">
            <a:hueOff val="-19765721"/>
            <a:satOff val="901"/>
            <a:lumOff val="0"/>
            <a:alphaOff val="0"/>
          </a:srgbClr>
        </a:solidFill>
        <a:ln w="19050" cap="rnd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603" tIns="0" rIns="165603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kern="1200">
              <a:solidFill>
                <a:sysClr val="window" lastClr="FFFFFF"/>
              </a:solidFill>
              <a:latin typeface="Century Gothic" panose="020B0502020202020204"/>
              <a:ea typeface="+mn-ea"/>
              <a:cs typeface="+mn-cs"/>
            </a:rPr>
            <a:t>Психически последици</a:t>
          </a:r>
          <a:endParaRPr lang="en-US" sz="1800" kern="1200">
            <a:solidFill>
              <a:sysClr val="window" lastClr="FFFFFF"/>
            </a:solidFill>
            <a:latin typeface="Century Gothic" panose="020B0502020202020204"/>
            <a:ea typeface="+mn-ea"/>
            <a:cs typeface="+mn-cs"/>
          </a:endParaRPr>
        </a:p>
      </dsp:txBody>
      <dsp:txXfrm>
        <a:off x="338888" y="2983739"/>
        <a:ext cx="4329418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E69FA21-91B0-4180-B03E-DB92EF285D51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4F3D35C-BB07-40BA-A24E-0DC8F48F0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177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9FA21-91B0-4180-B03E-DB92EF285D51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64F3D35C-BB07-40BA-A24E-0DC8F48F0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961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E69FA21-91B0-4180-B03E-DB92EF285D51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4F3D35C-BB07-40BA-A24E-0DC8F48F0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610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9FA21-91B0-4180-B03E-DB92EF285D51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3D35C-BB07-40BA-A24E-0DC8F48F0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739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9FA21-91B0-4180-B03E-DB92EF285D51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3D35C-BB07-40BA-A24E-0DC8F48F0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039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9FA21-91B0-4180-B03E-DB92EF285D51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3D35C-BB07-40BA-A24E-0DC8F48F0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441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9FA21-91B0-4180-B03E-DB92EF285D51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3D35C-BB07-40BA-A24E-0DC8F48F0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350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E69FA21-91B0-4180-B03E-DB92EF285D51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4F3D35C-BB07-40BA-A24E-0DC8F48F0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592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9FA21-91B0-4180-B03E-DB92EF285D51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3D35C-BB07-40BA-A24E-0DC8F48F0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15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9FA21-91B0-4180-B03E-DB92EF285D51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3D35C-BB07-40BA-A24E-0DC8F48F0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161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E69FA21-91B0-4180-B03E-DB92EF285D51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4F3D35C-BB07-40BA-A24E-0DC8F48F0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654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E69FA21-91B0-4180-B03E-DB92EF285D51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64F3D35C-BB07-40BA-A24E-0DC8F48F0AF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30947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8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3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9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3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35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37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45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diagramLayout" Target="../diagrams/layout10.xml"/><Relationship Id="rId7" Type="http://schemas.openxmlformats.org/officeDocument/2006/relationships/image" Target="../media/image46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hyperlink" Target="https://www.youtube.com/watch?v=6Jnqm6huOjM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3273" y="5106391"/>
            <a:ext cx="6327696" cy="1256774"/>
          </a:xfrm>
        </p:spPr>
        <p:txBody>
          <a:bodyPr>
            <a:normAutofit/>
          </a:bodyPr>
          <a:lstStyle/>
          <a:p>
            <a:pPr algn="ctr"/>
            <a:r>
              <a:rPr lang="bg-BG" sz="28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Изготвил: Пламена Борисова</a:t>
            </a:r>
            <a:endParaRPr lang="en-US" sz="28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1301928-81E0-FA6C-B158-2F393933FFE3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581191" y="332509"/>
            <a:ext cx="11353510" cy="2162935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30000"/>
              </a:prstClr>
            </a:outerShdw>
          </a:effectLst>
        </p:spPr>
        <p:txBody>
          <a:bodyPr vert="horz" lIns="91440" tIns="45720" rIns="91440" bIns="45720" rtlCol="0" anchor="b">
            <a:normAutofit fontScale="9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 algn="ctr">
              <a:defRPr/>
            </a:pPr>
            <a:r>
              <a:rPr lang="bg-BG" sz="7200" b="1" cap="none" dirty="0">
                <a:solidFill>
                  <a:schemeClr val="accent2">
                    <a:lumMod val="75000"/>
                  </a:schemeClr>
                </a:solidFill>
                <a:latin typeface="Century Gothic" panose="020B0502020202020204"/>
              </a:rPr>
              <a:t>Вейпинг </a:t>
            </a:r>
            <a:r>
              <a:rPr lang="bg-BG" sz="7200" b="1" cap="none" dirty="0" smtClean="0">
                <a:solidFill>
                  <a:schemeClr val="accent2">
                    <a:lumMod val="75000"/>
                  </a:schemeClr>
                </a:solidFill>
                <a:latin typeface="Century Gothic" panose="020B0502020202020204"/>
              </a:rPr>
              <a:t>и наркотични вещества</a:t>
            </a:r>
            <a:endParaRPr kumimoji="0" lang="en-BG" sz="72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</a:endParaRPr>
          </a:p>
        </p:txBody>
      </p:sp>
      <p:pic>
        <p:nvPicPr>
          <p:cNvPr id="1026" name="Picture 2" descr="Вейпинг – Бесплатные иконки: электроника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91" y="1401553"/>
            <a:ext cx="2625147" cy="2625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539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915771E-5C8B-2125-8236-F63D410421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4340794"/>
              </p:ext>
            </p:extLst>
          </p:nvPr>
        </p:nvGraphicFramePr>
        <p:xfrm>
          <a:off x="439387" y="1864425"/>
          <a:ext cx="7790213" cy="4880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2" name="Picture 4" descr="Боли ме главата!“-Или как тялото ни разговаря с нас.-Статия за  психосоматиката - Психологичен Център S.O.V.A.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3" t="7965" r="5650"/>
          <a:stretch/>
        </p:blipFill>
        <p:spPr bwMode="auto">
          <a:xfrm>
            <a:off x="8229600" y="3657601"/>
            <a:ext cx="3993079" cy="3087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Разбито сърце - Безплатни векторни клипарт изображения на creazilla.com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4FA"/>
              </a:clrFrom>
              <a:clrTo>
                <a:srgbClr val="FFF4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84862" flipV="1">
            <a:off x="288848" y="367635"/>
            <a:ext cx="1713071" cy="1525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35974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86A8F70-361A-22A6-4D50-CE83B5F37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bg-BG" sz="3200" dirty="0">
                <a:solidFill>
                  <a:srgbClr val="EBEBEB"/>
                </a:solidFill>
                <a:effectLst/>
                <a:latin typeface="Helvetica Neue" panose="02000503000000020004" pitchFamily="2" charset="0"/>
              </a:rPr>
              <a:t>Какво представлява вейпингът</a:t>
            </a:r>
            <a:r>
              <a:rPr lang="bg-BG" sz="3200" dirty="0" smtClean="0">
                <a:solidFill>
                  <a:srgbClr val="EBEBEB"/>
                </a:solidFill>
                <a:effectLst/>
                <a:latin typeface="Helvetica Neue" panose="02000503000000020004" pitchFamily="2" charset="0"/>
              </a:rPr>
              <a:t>? </a:t>
            </a:r>
            <a:endParaRPr lang="en-BG" sz="3200" dirty="0">
              <a:solidFill>
                <a:srgbClr val="EBEBEB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8273163-0058-7915-D570-F6D8AF9BCCC1}"/>
              </a:ext>
            </a:extLst>
          </p:cNvPr>
          <p:cNvSpPr txBox="1">
            <a:spLocks/>
          </p:cNvSpPr>
          <p:nvPr/>
        </p:nvSpPr>
        <p:spPr>
          <a:xfrm>
            <a:off x="439384" y="2839150"/>
            <a:ext cx="6424553" cy="383979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bg-BG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/>
            </a:r>
            <a:br>
              <a:rPr kumimoji="0" lang="bg-BG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</a:br>
            <a:endParaRPr kumimoji="0" lang="bg-BG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Helvetica Neue" panose="02000503000000020004" pitchFamily="2" charset="0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>Батерия</a:t>
            </a:r>
            <a:r>
              <a:rPr kumimoji="0" lang="bg-BG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> – захранва устройството и загрява течността.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>Изпарител (атомайзер) </a:t>
            </a:r>
            <a:r>
              <a:rPr kumimoji="0" lang="bg-BG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>– нагрява течността и я превръща в аерозол.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>Капсула с течност (</a:t>
            </a: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>e-liquid) 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>– </a:t>
            </a:r>
            <a:r>
              <a:rPr kumimoji="0" lang="bg-BG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>съдържа никотин, пропиленгликол, глицерин, ароматизатори и други химикали.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>Мундщук</a:t>
            </a:r>
            <a:r>
              <a:rPr kumimoji="0" lang="bg-BG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> – през него потребителят вдишва аерозола.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Font typeface="Wingdings 3" charset="2"/>
              <a:buNone/>
              <a:tabLst/>
              <a:defRPr/>
            </a:pPr>
            <a:endParaRPr kumimoji="0" lang="en-BG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9385" y="1799692"/>
            <a:ext cx="11352811" cy="9848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bg-BG" sz="200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Helvetica Neue" panose="02000503000000020004" pitchFamily="2" charset="0"/>
              </a:rPr>
              <a:t>Вейпингът е практика на вдишване на аерозол, генериран от електронни цигари (ейгари) или други устройства за изпаряване. </a:t>
            </a:r>
            <a:endParaRPr lang="bg-BG" sz="2000" dirty="0" smtClean="0">
              <a:solidFill>
                <a:sysClr val="windowText" lastClr="000000">
                  <a:lumMod val="75000"/>
                  <a:lumOff val="25000"/>
                </a:sysClr>
              </a:solidFill>
              <a:latin typeface="Helvetica Neue" panose="02000503000000020004" pitchFamily="2" charset="0"/>
            </a:endParaRPr>
          </a:p>
          <a:p>
            <a:pPr algn="just"/>
            <a:endParaRPr lang="en-US" dirty="0"/>
          </a:p>
        </p:txBody>
      </p:sp>
      <p:pic>
        <p:nvPicPr>
          <p:cNvPr id="3074" name="Picture 2" descr="Вейп-устройство: для чайников | VAPES.RU | Дзе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049" y="2839150"/>
            <a:ext cx="4653147" cy="360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527458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067" y="597513"/>
            <a:ext cx="11029616" cy="1013800"/>
          </a:xfrm>
        </p:spPr>
        <p:txBody>
          <a:bodyPr/>
          <a:lstStyle/>
          <a:p>
            <a:r>
              <a:rPr lang="bg-BG" sz="3600" cap="none" dirty="0">
                <a:solidFill>
                  <a:srgbClr val="EBEBEB"/>
                </a:solidFill>
                <a:latin typeface="Helvetica Neue" panose="02000503000000020004" pitchFamily="2" charset="0"/>
              </a:rPr>
              <a:t>Какво съдържа течността за вейпинг?</a:t>
            </a:r>
            <a:endParaRPr lang="en-US" dirty="0"/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0EAD6105-D6B2-A0A0-D988-91237D78D1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1802708"/>
              </p:ext>
            </p:extLst>
          </p:nvPr>
        </p:nvGraphicFramePr>
        <p:xfrm>
          <a:off x="-434604" y="1611313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/>
          <a:srcRect t="11511" r="6353"/>
          <a:stretch/>
        </p:blipFill>
        <p:spPr>
          <a:xfrm>
            <a:off x="9581264" y="2625113"/>
            <a:ext cx="2375064" cy="22442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5002" y="2645803"/>
            <a:ext cx="2143125" cy="21431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9"/>
          <a:srcRect l="19339" t="24364" r="23033"/>
          <a:stretch/>
        </p:blipFill>
        <p:spPr>
          <a:xfrm>
            <a:off x="6788393" y="4869365"/>
            <a:ext cx="1479468" cy="1941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0"/>
          <a:srcRect l="72964" r="-15820" b="42643"/>
          <a:stretch/>
        </p:blipFill>
        <p:spPr>
          <a:xfrm>
            <a:off x="7909928" y="2500318"/>
            <a:ext cx="3242792" cy="457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696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600" cap="none" dirty="0">
                <a:solidFill>
                  <a:srgbClr val="EBEBEB"/>
                </a:solidFill>
                <a:latin typeface="Helvetica Neue" panose="02000503000000020004" pitchFamily="2" charset="0"/>
              </a:rPr>
              <a:t>Защо вейпингът е опасен?</a:t>
            </a:r>
            <a:br>
              <a:rPr lang="bg-BG" sz="3600" cap="none" dirty="0">
                <a:solidFill>
                  <a:srgbClr val="EBEBEB"/>
                </a:solidFill>
                <a:latin typeface="Helvetica Neue" panose="02000503000000020004" pitchFamily="2" charset="0"/>
              </a:rPr>
            </a:br>
            <a:r>
              <a:rPr lang="bg-BG" sz="2400" b="1" cap="none" dirty="0">
                <a:solidFill>
                  <a:srgbClr val="EBEBEB"/>
                </a:solidFill>
                <a:latin typeface="Helvetica Neue" panose="02000503000000020004" pitchFamily="2" charset="0"/>
              </a:rPr>
              <a:t>Влияние върху мозъка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226599" y="1935264"/>
            <a:ext cx="8538585" cy="2323713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defTabSz="457200">
              <a:spcBef>
                <a:spcPts val="1000"/>
              </a:spcBef>
              <a:buClr>
                <a:srgbClr val="B31166"/>
              </a:buClr>
              <a:buSzPct val="80000"/>
            </a:pPr>
            <a:r>
              <a:rPr lang="bg-BG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Helvetica Neue" panose="02000503000000020004" pitchFamily="2" charset="0"/>
              </a:rPr>
              <a:t>Никотинът променя невротрансмитерите в мозъка, което види до:</a:t>
            </a:r>
          </a:p>
          <a:p>
            <a:pPr marL="742950" lvl="1" indent="-285750" defTabSz="457200">
              <a:spcBef>
                <a:spcPts val="1000"/>
              </a:spcBef>
              <a:buClr>
                <a:srgbClr val="B31166"/>
              </a:buClr>
              <a:buSzPct val="80000"/>
              <a:buFont typeface="Wingdings" pitchFamily="2" charset="2"/>
              <a:buChar char="§"/>
            </a:pPr>
            <a:r>
              <a:rPr lang="bg-BG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Helvetica Neue" panose="02000503000000020004" pitchFamily="2" charset="0"/>
              </a:rPr>
              <a:t>Повишен риск от тревожност и депресия.</a:t>
            </a:r>
          </a:p>
          <a:p>
            <a:pPr marL="742950" lvl="1" indent="-285750" defTabSz="457200">
              <a:spcBef>
                <a:spcPts val="1000"/>
              </a:spcBef>
              <a:buClr>
                <a:srgbClr val="B31166"/>
              </a:buClr>
              <a:buSzPct val="80000"/>
              <a:buFont typeface="Wingdings" pitchFamily="2" charset="2"/>
              <a:buChar char="§"/>
            </a:pPr>
            <a:r>
              <a:rPr lang="bg-BG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Helvetica Neue" panose="02000503000000020004" pitchFamily="2" charset="0"/>
              </a:rPr>
              <a:t>Нарушения в концентрацията и паметта.</a:t>
            </a:r>
          </a:p>
          <a:p>
            <a:pPr marL="742950" lvl="1" indent="-285750" defTabSz="457200">
              <a:spcBef>
                <a:spcPts val="1000"/>
              </a:spcBef>
              <a:buClr>
                <a:srgbClr val="B31166"/>
              </a:buClr>
              <a:buSzPct val="80000"/>
              <a:buFont typeface="Wingdings" pitchFamily="2" charset="2"/>
              <a:buChar char="§"/>
            </a:pPr>
            <a:r>
              <a:rPr lang="bg-BG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Helvetica Neue" panose="02000503000000020004" pitchFamily="2" charset="0"/>
              </a:rPr>
              <a:t>Повишена импулсивност и склонност към рисково поведение.</a:t>
            </a:r>
          </a:p>
        </p:txBody>
      </p:sp>
      <p:sp>
        <p:nvSpPr>
          <p:cNvPr id="5" name="Rectangle 4"/>
          <p:cNvSpPr/>
          <p:nvPr/>
        </p:nvSpPr>
        <p:spPr>
          <a:xfrm>
            <a:off x="3226599" y="4234966"/>
            <a:ext cx="8538585" cy="2503249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defTabSz="457200">
              <a:spcBef>
                <a:spcPts val="1000"/>
              </a:spcBef>
              <a:buClr>
                <a:srgbClr val="B31166"/>
              </a:buClr>
              <a:buSzPct val="80000"/>
            </a:pPr>
            <a:r>
              <a:rPr lang="bg-BG" sz="2000" b="1" dirty="0" smtClean="0">
                <a:solidFill>
                  <a:schemeClr val="tx1"/>
                </a:solidFill>
                <a:latin typeface="Helvetica Neue" panose="02000503000000020004" pitchFamily="2" charset="0"/>
              </a:rPr>
              <a:t>Увеличава </a:t>
            </a:r>
            <a:r>
              <a:rPr lang="bg-BG" sz="2000" b="1" dirty="0">
                <a:solidFill>
                  <a:schemeClr val="tx1"/>
                </a:solidFill>
                <a:latin typeface="Helvetica Neue" panose="02000503000000020004" pitchFamily="2" charset="0"/>
              </a:rPr>
              <a:t>риска от бъдещи </a:t>
            </a:r>
            <a:r>
              <a:rPr lang="bg-BG" sz="2000" b="1" dirty="0" smtClean="0">
                <a:solidFill>
                  <a:schemeClr val="tx1"/>
                </a:solidFill>
                <a:latin typeface="Helvetica Neue" panose="02000503000000020004" pitchFamily="2" charset="0"/>
              </a:rPr>
              <a:t>зависимости</a:t>
            </a:r>
          </a:p>
          <a:p>
            <a:pPr marL="742950" lvl="1" indent="-285750" algn="just" defTabSz="457200">
              <a:spcBef>
                <a:spcPts val="1000"/>
              </a:spcBef>
              <a:buClr>
                <a:srgbClr val="B31166"/>
              </a:buClr>
              <a:buSzPct val="80000"/>
              <a:buFont typeface="Wingdings" pitchFamily="2" charset="2"/>
              <a:buChar char="§"/>
            </a:pPr>
            <a:r>
              <a:rPr lang="bg-BG" sz="2000" dirty="0" smtClean="0">
                <a:solidFill>
                  <a:schemeClr val="tx1"/>
                </a:solidFill>
                <a:latin typeface="Helvetica Neue" panose="02000503000000020004" pitchFamily="2" charset="0"/>
              </a:rPr>
              <a:t>Употребата </a:t>
            </a:r>
            <a:r>
              <a:rPr lang="bg-BG" sz="2000" dirty="0">
                <a:solidFill>
                  <a:schemeClr val="tx1"/>
                </a:solidFill>
                <a:latin typeface="Helvetica Neue" panose="02000503000000020004" pitchFamily="2" charset="0"/>
              </a:rPr>
              <a:t>на вейпове в юношеска възраст увеличава вероятността за преминаване към традиционни цигари и други вещества като канабис и алкохол.</a:t>
            </a:r>
          </a:p>
          <a:p>
            <a:pPr marL="742950" lvl="1" indent="-285750" algn="just" defTabSz="457200">
              <a:spcBef>
                <a:spcPts val="1000"/>
              </a:spcBef>
              <a:buClr>
                <a:srgbClr val="B31166"/>
              </a:buClr>
              <a:buSzPct val="80000"/>
              <a:buFont typeface="Wingdings" pitchFamily="2" charset="2"/>
              <a:buChar char="§"/>
            </a:pPr>
            <a:r>
              <a:rPr lang="bg-BG" sz="2000" dirty="0">
                <a:solidFill>
                  <a:schemeClr val="tx1"/>
                </a:solidFill>
                <a:latin typeface="Helvetica Neue" panose="02000503000000020004" pitchFamily="2" charset="0"/>
              </a:rPr>
              <a:t>Развива се поведенчески модел на пристрастяване – желанието за краткосрочно удоволствие, което намалява способността за контрол върху импулсите</a:t>
            </a:r>
            <a:r>
              <a:rPr lang="bg-BG" sz="2000" dirty="0" smtClean="0">
                <a:solidFill>
                  <a:schemeClr val="tx1"/>
                </a:solidFill>
                <a:latin typeface="Helvetica Neue" panose="02000503000000020004" pitchFamily="2" charset="0"/>
              </a:rPr>
              <a:t>.</a:t>
            </a:r>
            <a:endParaRPr lang="bg-BG" sz="2000" dirty="0">
              <a:solidFill>
                <a:schemeClr val="tx1"/>
              </a:solidFill>
              <a:latin typeface="Helvetica Neue" panose="02000503000000020004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b="43126"/>
          <a:stretch/>
        </p:blipFill>
        <p:spPr>
          <a:xfrm>
            <a:off x="85927" y="2364261"/>
            <a:ext cx="2971740" cy="1465720"/>
          </a:xfrm>
          <a:prstGeom prst="rect">
            <a:avLst/>
          </a:prstGeom>
        </p:spPr>
      </p:pic>
      <p:pic>
        <p:nvPicPr>
          <p:cNvPr id="5124" name="Picture 4" descr="Употребата на никотин сред младите нараства, но пушенето на цигари  продължава да намалява – Общински съвет по наркотични вещества Плеве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1" y="3829981"/>
            <a:ext cx="2957185" cy="1967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66629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6256" y="1983179"/>
            <a:ext cx="7220196" cy="3554819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defTabSz="457200">
              <a:spcBef>
                <a:spcPts val="1000"/>
              </a:spcBef>
              <a:buClr>
                <a:srgbClr val="B31166"/>
              </a:buClr>
              <a:buSzPct val="80000"/>
            </a:pPr>
            <a:r>
              <a:rPr lang="bg-BG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Helvetica Neue" panose="02000503000000020004" pitchFamily="2" charset="0"/>
              </a:rPr>
              <a:t>Влияние върху белите дробове и сърдечно-съдовата система</a:t>
            </a:r>
          </a:p>
          <a:p>
            <a:pPr marL="742950" lvl="1" indent="-285750" defTabSz="457200">
              <a:spcBef>
                <a:spcPts val="1000"/>
              </a:spcBef>
              <a:buClr>
                <a:srgbClr val="B31166"/>
              </a:buClr>
              <a:buSzPct val="80000"/>
              <a:buFont typeface="Wingdings" pitchFamily="2" charset="2"/>
              <a:buChar char="§"/>
            </a:pPr>
            <a:r>
              <a:rPr lang="bg-BG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Helvetica Neue" panose="02000503000000020004" pitchFamily="2" charset="0"/>
              </a:rPr>
              <a:t>Вдишването на токсични химикали може да предизвика хронични белодробни заболявания.</a:t>
            </a:r>
          </a:p>
          <a:p>
            <a:pPr marL="742950" lvl="1" indent="-285750" defTabSz="457200">
              <a:spcBef>
                <a:spcPts val="1000"/>
              </a:spcBef>
              <a:buClr>
                <a:srgbClr val="B31166"/>
              </a:buClr>
              <a:buSzPct val="80000"/>
              <a:buFont typeface="Wingdings" pitchFamily="2" charset="2"/>
              <a:buChar char="§"/>
            </a:pPr>
            <a:r>
              <a:rPr lang="bg-BG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Helvetica Neue" panose="02000503000000020004" pitchFamily="2" charset="0"/>
              </a:rPr>
              <a:t>Употребата на вейпове е свързана с възпалителни процеси в белите дробове и по-висок риск от респираторни инфекции.</a:t>
            </a:r>
          </a:p>
          <a:p>
            <a:pPr marL="742950" lvl="1" indent="-285750" defTabSz="457200">
              <a:spcBef>
                <a:spcPts val="1000"/>
              </a:spcBef>
              <a:buClr>
                <a:srgbClr val="B31166"/>
              </a:buClr>
              <a:buSzPct val="80000"/>
              <a:buFont typeface="Wingdings" pitchFamily="2" charset="2"/>
              <a:buChar char="§"/>
            </a:pPr>
            <a:r>
              <a:rPr lang="bg-BG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Helvetica Neue" panose="02000503000000020004" pitchFamily="2" charset="0"/>
              </a:rPr>
              <a:t>Никотинът повишава сърдечната честота и кръвното налягане, което натоварва сърдечно-съдовата система.</a:t>
            </a:r>
          </a:p>
        </p:txBody>
      </p:sp>
      <p:sp>
        <p:nvSpPr>
          <p:cNvPr id="6" name="Rectangle 5"/>
          <p:cNvSpPr/>
          <p:nvPr/>
        </p:nvSpPr>
        <p:spPr>
          <a:xfrm>
            <a:off x="862939" y="600279"/>
            <a:ext cx="80910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3600" dirty="0">
                <a:solidFill>
                  <a:srgbClr val="EBEBEB"/>
                </a:solidFill>
                <a:latin typeface="Helvetica Neue" panose="02000503000000020004" pitchFamily="2" charset="0"/>
                <a:ea typeface="+mj-ea"/>
                <a:cs typeface="+mj-cs"/>
              </a:rPr>
              <a:t>Защо вейпингът е опасен?</a:t>
            </a:r>
            <a:br>
              <a:rPr lang="bg-BG" sz="3600" dirty="0">
                <a:solidFill>
                  <a:srgbClr val="EBEBEB"/>
                </a:solidFill>
                <a:latin typeface="Helvetica Neue" panose="02000503000000020004" pitchFamily="2" charset="0"/>
                <a:ea typeface="+mj-ea"/>
                <a:cs typeface="+mj-cs"/>
              </a:rPr>
            </a:br>
            <a:endParaRPr lang="en-US" dirty="0"/>
          </a:p>
        </p:txBody>
      </p:sp>
      <p:pic>
        <p:nvPicPr>
          <p:cNvPr id="6146" name="Picture 2" descr="31 май – Световния ден без тютюн – РЗИ Благоевград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13" t="29558" r="34150"/>
          <a:stretch/>
        </p:blipFill>
        <p:spPr bwMode="auto">
          <a:xfrm>
            <a:off x="7455348" y="1983179"/>
            <a:ext cx="2859499" cy="2555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14847" y="3817917"/>
            <a:ext cx="1801146" cy="3040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2936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3600" cap="none" dirty="0" smtClean="0">
                <a:solidFill>
                  <a:prstClr val="white"/>
                </a:solidFill>
                <a:latin typeface="Helvetica Neue" panose="02000503000000020004" pitchFamily="2" charset="0"/>
              </a:rPr>
              <a:t>Как да разпознаем зависимост към вейп в училище?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7"/>
            <a:ext cx="7731535" cy="192836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https://docs.google.com/forms/d/e/1FAIpQLSdy1ZsR42kvQQPpvj_BG95kGT1M2GD2_-GYv0TX8kxxHgGphA/viewform?usp=header</a:t>
            </a:r>
          </a:p>
        </p:txBody>
      </p:sp>
      <p:pic>
        <p:nvPicPr>
          <p:cNvPr id="4100" name="Picture 4" descr="Obraz Znak zapytania na wymiar • czerwony, człowiek, ludzie • REDRO.pl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50"/>
          <a:stretch/>
        </p:blipFill>
        <p:spPr bwMode="auto">
          <a:xfrm>
            <a:off x="7494525" y="2232561"/>
            <a:ext cx="4560949" cy="3752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18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DDFD2DD-BA75-65F2-FC46-A6F6FA8D8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bg-BG" sz="3100" dirty="0">
                <a:solidFill>
                  <a:srgbClr val="EBEBEB"/>
                </a:solidFill>
                <a:effectLst/>
                <a:latin typeface="Helvetica Neue" panose="02000503000000020004" pitchFamily="2" charset="0"/>
              </a:rPr>
              <a:t>Биологични, психологически и социални фактори на зависимостите</a:t>
            </a:r>
            <a:endParaRPr lang="en-BG" sz="3100" dirty="0">
              <a:solidFill>
                <a:srgbClr val="EBEBEB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35D0A17-7B50-79B2-A54E-7E5672F98C4F}"/>
              </a:ext>
            </a:extLst>
          </p:cNvPr>
          <p:cNvSpPr txBox="1">
            <a:spLocks/>
          </p:cNvSpPr>
          <p:nvPr/>
        </p:nvSpPr>
        <p:spPr>
          <a:xfrm>
            <a:off x="3716978" y="1923146"/>
            <a:ext cx="8241474" cy="218571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>Биологични фактори на зависимостите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bg-BG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>Биологичните механизми, които водят до зависимост, са свързани с мозъчната химия, генетичната предразположеност и въздействието на вещества като никотин, алкохол и наркотици върху нервната система.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bg-BG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>Роля на допамина в зависимостите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04" y="1813613"/>
            <a:ext cx="3607174" cy="240478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9804" y="4327928"/>
            <a:ext cx="11848648" cy="228780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742950" lvl="1" indent="-285750" algn="just" defTabSz="457200">
              <a:lnSpc>
                <a:spcPct val="90000"/>
              </a:lnSpc>
              <a:spcBef>
                <a:spcPts val="1000"/>
              </a:spcBef>
              <a:buClr>
                <a:srgbClr val="B31166"/>
              </a:buClr>
              <a:buSzPct val="80000"/>
              <a:buFont typeface="Wingdings" pitchFamily="2" charset="2"/>
              <a:buChar char="§"/>
              <a:defRPr/>
            </a:pPr>
            <a:r>
              <a:rPr lang="bg-BG" sz="2000" dirty="0">
                <a:solidFill>
                  <a:schemeClr val="accent6">
                    <a:lumMod val="20000"/>
                    <a:lumOff val="80000"/>
                  </a:schemeClr>
                </a:solidFill>
                <a:latin typeface="Helvetica Neue" panose="02000503000000020004" pitchFamily="2" charset="0"/>
              </a:rPr>
              <a:t>Допаминът е невротрансмитер, който регулира удоволствието и мотивацията.</a:t>
            </a:r>
          </a:p>
          <a:p>
            <a:pPr marL="742950" lvl="1" indent="-285750" algn="just" defTabSz="457200">
              <a:lnSpc>
                <a:spcPct val="90000"/>
              </a:lnSpc>
              <a:spcBef>
                <a:spcPts val="1000"/>
              </a:spcBef>
              <a:buClr>
                <a:srgbClr val="B31166"/>
              </a:buClr>
              <a:buSzPct val="80000"/>
              <a:buFont typeface="Wingdings" pitchFamily="2" charset="2"/>
              <a:buChar char="§"/>
              <a:defRPr/>
            </a:pPr>
            <a:r>
              <a:rPr lang="bg-BG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Helvetica Neue" panose="02000503000000020004" pitchFamily="2" charset="0"/>
              </a:rPr>
              <a:t>Употребата </a:t>
            </a:r>
            <a:r>
              <a:rPr lang="bg-BG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Helvetica Neue" panose="02000503000000020004" pitchFamily="2" charset="0"/>
              </a:rPr>
              <a:t>на никотин и други вещества води до изкуствено увеличаване на нивата на допамин, което създава усещане за удоволствие и стимулира повторното поведение.</a:t>
            </a:r>
          </a:p>
          <a:p>
            <a:pPr marL="742950" lvl="1" indent="-285750" algn="just" defTabSz="457200">
              <a:lnSpc>
                <a:spcPct val="90000"/>
              </a:lnSpc>
              <a:spcBef>
                <a:spcPts val="1000"/>
              </a:spcBef>
              <a:buClr>
                <a:srgbClr val="B31166"/>
              </a:buClr>
              <a:buSzPct val="80000"/>
              <a:buFont typeface="Wingdings" pitchFamily="2" charset="2"/>
              <a:buChar char="§"/>
              <a:defRPr/>
            </a:pPr>
            <a:r>
              <a:rPr lang="bg-BG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Helvetica Neue" panose="02000503000000020004" pitchFamily="2" charset="0"/>
              </a:rPr>
              <a:t>С времето мозъкът става по-малко чувствителен към естествени източници на удоволствие (храна, социални взаимодействия) и започва да „изисква“ веществото, което предизвиква зависимост</a:t>
            </a:r>
            <a:r>
              <a:rPr lang="bg-BG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Helvetica Neue" panose="02000503000000020004" pitchFamily="2" charset="0"/>
              </a:rPr>
              <a:t>.</a:t>
            </a:r>
            <a:endParaRPr lang="bg-BG" sz="2000" dirty="0">
              <a:solidFill>
                <a:schemeClr val="accent2">
                  <a:lumMod val="20000"/>
                  <a:lumOff val="80000"/>
                </a:schemeClr>
              </a:solidFill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85126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D0A17-7B50-79B2-A54E-7E5672F98C4F}"/>
              </a:ext>
            </a:extLst>
          </p:cNvPr>
          <p:cNvSpPr txBox="1">
            <a:spLocks/>
          </p:cNvSpPr>
          <p:nvPr/>
        </p:nvSpPr>
        <p:spPr>
          <a:xfrm>
            <a:off x="3586349" y="1933303"/>
            <a:ext cx="8265225" cy="46456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Wingdings 3" charset="2"/>
              <a:buNone/>
            </a:pPr>
            <a:endParaRPr lang="bg-BG" b="1" dirty="0" smtClean="0">
              <a:solidFill>
                <a:srgbClr val="404040"/>
              </a:solidFill>
              <a:latin typeface="Helvetica Neue" panose="02000503000000020004" pitchFamily="2" charset="0"/>
            </a:endParaRPr>
          </a:p>
          <a:p>
            <a:pPr marL="0" indent="0">
              <a:lnSpc>
                <a:spcPct val="90000"/>
              </a:lnSpc>
              <a:buFont typeface="Wingdings 3" charset="2"/>
              <a:buNone/>
            </a:pPr>
            <a:r>
              <a:rPr lang="bg-BG" b="1" dirty="0" smtClean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</a:rPr>
              <a:t>Генетична предразположеност</a:t>
            </a:r>
          </a:p>
          <a:p>
            <a:pPr lvl="1" algn="just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1800" dirty="0" smtClean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</a:rPr>
              <a:t>Гените, свързани с допаминовата система, могат да повлияят на това колко силно реагираме на стимулите на награда и удоволствие.</a:t>
            </a:r>
          </a:p>
          <a:p>
            <a:pPr lvl="1" algn="just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1800" dirty="0" smtClean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</a:rPr>
              <a:t>Семейната история на зависимости увеличава риска от развитие на зависимо поведение.</a:t>
            </a:r>
          </a:p>
          <a:p>
            <a:pPr marL="0" indent="0">
              <a:lnSpc>
                <a:spcPct val="90000"/>
              </a:lnSpc>
              <a:buFont typeface="Wingdings 3" charset="2"/>
              <a:buNone/>
            </a:pPr>
            <a:r>
              <a:rPr lang="bg-BG" b="1" dirty="0" smtClean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</a:rPr>
              <a:t>Развитие на мозъка и уязвимост в юношеството</a:t>
            </a:r>
          </a:p>
          <a:p>
            <a:pPr lvl="1" algn="just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1800" dirty="0" smtClean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</a:rPr>
              <a:t>Челният дял (префронталната кора) на мозъка, който контролира вземането на решения и импулсния контрол, се развива напълно едва в средата на 20-те години.</a:t>
            </a:r>
          </a:p>
          <a:p>
            <a:pPr lvl="1" algn="just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1800" dirty="0" smtClean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</a:rPr>
              <a:t>Това прави подрастващите по-склонни да вземат рискови решения и по-малко способни да предвидят дългосрочните последици от поведението си.</a:t>
            </a:r>
          </a:p>
          <a:p>
            <a:pPr lvl="1" algn="just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1800" dirty="0" smtClean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</a:rPr>
              <a:t>Никотинът и другите вещества могат да нарушат нормалното развитие на мозъка и да доведат до трайни когнитивни и емоционални промени.</a:t>
            </a:r>
            <a:endParaRPr lang="bg-BG" sz="1800" dirty="0">
              <a:solidFill>
                <a:schemeClr val="bg1">
                  <a:lumMod val="95000"/>
                </a:schemeClr>
              </a:solidFill>
              <a:latin typeface="Helvetica Neue" panose="02000503000000020004" pitchFamily="2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DDFD2DD-BA75-65F2-FC46-A6F6FA8D8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bg-BG" sz="3100" dirty="0">
                <a:solidFill>
                  <a:srgbClr val="EBEBEB"/>
                </a:solidFill>
                <a:effectLst/>
                <a:latin typeface="Helvetica Neue" panose="02000503000000020004" pitchFamily="2" charset="0"/>
              </a:rPr>
              <a:t>Биологични, психологически и социални фактори на зависимостите</a:t>
            </a:r>
            <a:endParaRPr lang="en-BG" sz="3100" dirty="0">
              <a:solidFill>
                <a:srgbClr val="EBEBEB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44" y="1933304"/>
            <a:ext cx="3369005" cy="20732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344" y="4006538"/>
            <a:ext cx="3369005" cy="257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109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DDFD2DD-BA75-65F2-FC46-A6F6FA8D8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 fontScale="90000"/>
          </a:bodyPr>
          <a:lstStyle/>
          <a:p>
            <a:pPr algn="ctr"/>
            <a:r>
              <a:rPr lang="bg-BG" sz="3300" b="1" dirty="0">
                <a:solidFill>
                  <a:schemeClr val="bg1">
                    <a:lumMod val="95000"/>
                  </a:schemeClr>
                </a:solidFill>
                <a:effectLst/>
                <a:latin typeface="Helvetica Neue" panose="02000503000000020004" pitchFamily="2" charset="0"/>
              </a:rPr>
              <a:t>Психологически фактори на зависимостта</a:t>
            </a:r>
            <a:endParaRPr lang="en-BG" sz="33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35D0A17-7B50-79B2-A54E-7E5672F98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36" y="1864426"/>
            <a:ext cx="7255822" cy="252944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bg-BG" sz="20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Зависимостите често са свързани с вътрешни психологически процеси като стрес, тревожност, самочувствие и копинг механизми.</a:t>
            </a:r>
          </a:p>
          <a:p>
            <a:pPr marL="0" indent="0">
              <a:buNone/>
            </a:pPr>
            <a:r>
              <a:rPr lang="bg-BG" sz="200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Личностни характеристики и зависимости:</a:t>
            </a:r>
          </a:p>
          <a:p>
            <a:pPr lvl="1" algn="just">
              <a:buFont typeface="Wingdings" pitchFamily="2" charset="2"/>
              <a:buChar char="§"/>
            </a:pPr>
            <a:r>
              <a:rPr lang="bg-BG" sz="1800" b="1" i="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Импулсивност</a:t>
            </a:r>
            <a:r>
              <a:rPr lang="bg-BG" sz="1800" i="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 – хората с по-слабо развит самоконтрол са по-склонни да търсят незабавни удоволствия</a:t>
            </a:r>
            <a:r>
              <a:rPr lang="bg-BG" sz="1800" i="0" dirty="0" smtClean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.</a:t>
            </a:r>
            <a:endParaRPr lang="bg-BG" sz="1800" i="0" dirty="0">
              <a:solidFill>
                <a:schemeClr val="tx1"/>
              </a:solidFill>
              <a:effectLst/>
              <a:latin typeface="Helvetica Neue" panose="02000503000000020004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10165"/>
          <a:stretch/>
        </p:blipFill>
        <p:spPr>
          <a:xfrm>
            <a:off x="415636" y="4403594"/>
            <a:ext cx="3336966" cy="2398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3752602" y="4479892"/>
            <a:ext cx="8348354" cy="22960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630000" lvl="1" indent="-306000" algn="just" defTabSz="457200">
              <a:spcBef>
                <a:spcPct val="20000"/>
              </a:spcBef>
              <a:spcAft>
                <a:spcPts val="600"/>
              </a:spcAft>
              <a:buClr>
                <a:srgbClr val="903163"/>
              </a:buClr>
              <a:buSzPct val="92000"/>
              <a:buFont typeface="Wingdings" pitchFamily="2" charset="2"/>
              <a:buChar char="§"/>
            </a:pPr>
            <a:r>
              <a:rPr lang="bg-BG" b="1" dirty="0">
                <a:solidFill>
                  <a:prstClr val="black"/>
                </a:solidFill>
                <a:latin typeface="Helvetica Neue" panose="02000503000000020004" pitchFamily="2" charset="0"/>
              </a:rPr>
              <a:t>Ниско</a:t>
            </a:r>
            <a:r>
              <a:rPr lang="bg-BG" dirty="0">
                <a:solidFill>
                  <a:prstClr val="black"/>
                </a:solidFill>
                <a:latin typeface="Helvetica Neue" panose="02000503000000020004" pitchFamily="2" charset="0"/>
              </a:rPr>
              <a:t> </a:t>
            </a:r>
            <a:r>
              <a:rPr lang="bg-BG" b="1" dirty="0">
                <a:solidFill>
                  <a:prstClr val="black"/>
                </a:solidFill>
                <a:latin typeface="Helvetica Neue" panose="02000503000000020004" pitchFamily="2" charset="0"/>
              </a:rPr>
              <a:t>самочувствие</a:t>
            </a:r>
            <a:r>
              <a:rPr lang="bg-BG" dirty="0">
                <a:solidFill>
                  <a:prstClr val="black"/>
                </a:solidFill>
                <a:latin typeface="Helvetica Neue" panose="02000503000000020004" pitchFamily="2" charset="0"/>
              </a:rPr>
              <a:t> – младите хора с ниско самочувствие могат да използват вейпове или наркотици като начин да се впишат в социална група</a:t>
            </a:r>
            <a:r>
              <a:rPr lang="bg-BG" dirty="0" smtClean="0">
                <a:solidFill>
                  <a:prstClr val="black"/>
                </a:solidFill>
                <a:latin typeface="Helvetica Neue" panose="02000503000000020004" pitchFamily="2" charset="0"/>
              </a:rPr>
              <a:t>.</a:t>
            </a:r>
          </a:p>
          <a:p>
            <a:pPr marL="324000" lvl="1" algn="just" defTabSz="457200">
              <a:spcBef>
                <a:spcPct val="20000"/>
              </a:spcBef>
              <a:spcAft>
                <a:spcPts val="600"/>
              </a:spcAft>
              <a:buClr>
                <a:srgbClr val="903163"/>
              </a:buClr>
              <a:buSzPct val="92000"/>
            </a:pPr>
            <a:endParaRPr lang="bg-BG" dirty="0">
              <a:solidFill>
                <a:prstClr val="black"/>
              </a:solidFill>
              <a:latin typeface="Helvetica Neue" panose="02000503000000020004" pitchFamily="2" charset="0"/>
            </a:endParaRPr>
          </a:p>
          <a:p>
            <a:pPr marL="630000" lvl="1" indent="-306000" algn="just" defTabSz="457200">
              <a:spcBef>
                <a:spcPct val="20000"/>
              </a:spcBef>
              <a:spcAft>
                <a:spcPts val="600"/>
              </a:spcAft>
              <a:buClr>
                <a:srgbClr val="903163"/>
              </a:buClr>
              <a:buSzPct val="92000"/>
              <a:buFont typeface="Wingdings" pitchFamily="2" charset="2"/>
              <a:buChar char="§"/>
            </a:pPr>
            <a:r>
              <a:rPr lang="bg-BG" b="1" dirty="0">
                <a:solidFill>
                  <a:prstClr val="black"/>
                </a:solidFill>
                <a:latin typeface="Helvetica Neue" panose="02000503000000020004" pitchFamily="2" charset="0"/>
              </a:rPr>
              <a:t>Търсене</a:t>
            </a:r>
            <a:r>
              <a:rPr lang="bg-BG" dirty="0">
                <a:solidFill>
                  <a:prstClr val="black"/>
                </a:solidFill>
                <a:latin typeface="Helvetica Neue" panose="02000503000000020004" pitchFamily="2" charset="0"/>
              </a:rPr>
              <a:t> </a:t>
            </a:r>
            <a:r>
              <a:rPr lang="bg-BG" b="1" dirty="0">
                <a:solidFill>
                  <a:prstClr val="black"/>
                </a:solidFill>
                <a:latin typeface="Helvetica Neue" panose="02000503000000020004" pitchFamily="2" charset="0"/>
              </a:rPr>
              <a:t>на</a:t>
            </a:r>
            <a:r>
              <a:rPr lang="bg-BG" dirty="0">
                <a:solidFill>
                  <a:prstClr val="black"/>
                </a:solidFill>
                <a:latin typeface="Helvetica Neue" panose="02000503000000020004" pitchFamily="2" charset="0"/>
              </a:rPr>
              <a:t> </a:t>
            </a:r>
            <a:r>
              <a:rPr lang="bg-BG" b="1" dirty="0">
                <a:solidFill>
                  <a:prstClr val="black"/>
                </a:solidFill>
                <a:latin typeface="Helvetica Neue" panose="02000503000000020004" pitchFamily="2" charset="0"/>
              </a:rPr>
              <a:t>нови</a:t>
            </a:r>
            <a:r>
              <a:rPr lang="bg-BG" dirty="0">
                <a:solidFill>
                  <a:prstClr val="black"/>
                </a:solidFill>
                <a:latin typeface="Helvetica Neue" panose="02000503000000020004" pitchFamily="2" charset="0"/>
              </a:rPr>
              <a:t> </a:t>
            </a:r>
            <a:r>
              <a:rPr lang="bg-BG" b="1" dirty="0">
                <a:solidFill>
                  <a:prstClr val="black"/>
                </a:solidFill>
                <a:latin typeface="Helvetica Neue" panose="02000503000000020004" pitchFamily="2" charset="0"/>
              </a:rPr>
              <a:t>усещания</a:t>
            </a:r>
            <a:r>
              <a:rPr lang="bg-BG" dirty="0">
                <a:solidFill>
                  <a:prstClr val="black"/>
                </a:solidFill>
                <a:latin typeface="Helvetica Neue" panose="02000503000000020004" pitchFamily="2" charset="0"/>
              </a:rPr>
              <a:t> – някои личности са по-склонни да поемат рискове и да търсят нови стимули, което ги прави по-уязвими към зависимости</a:t>
            </a:r>
            <a:r>
              <a:rPr lang="bg-BG" dirty="0" smtClean="0">
                <a:solidFill>
                  <a:prstClr val="black"/>
                </a:solidFill>
                <a:latin typeface="Helvetica Neue" panose="02000503000000020004" pitchFamily="2" charset="0"/>
              </a:rPr>
              <a:t>.</a:t>
            </a:r>
            <a:endParaRPr lang="bg-BG" dirty="0">
              <a:solidFill>
                <a:prstClr val="black"/>
              </a:solidFill>
              <a:latin typeface="Helvetica Neue" panose="02000503000000020004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86875" y="1920147"/>
            <a:ext cx="3030310" cy="247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845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3000" b="1" dirty="0">
                <a:solidFill>
                  <a:prstClr val="white">
                    <a:lumMod val="95000"/>
                  </a:prstClr>
                </a:solidFill>
                <a:latin typeface="Helvetica Neue" panose="02000503000000020004" pitchFamily="2" charset="0"/>
              </a:rPr>
              <a:t>Психологически фактори на зависимостта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35D0A17-7B50-79B2-A54E-7E5672F98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207" y="1905963"/>
            <a:ext cx="8692739" cy="2443396"/>
          </a:xfrm>
          <a:solidFill>
            <a:schemeClr val="accent5">
              <a:lumMod val="40000"/>
              <a:lumOff val="60000"/>
            </a:schemeClr>
          </a:solidFill>
        </p:spPr>
        <p:txBody>
          <a:bodyPr anchor="ctr">
            <a:normAutofit fontScale="925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bg-BG" dirty="0" smtClean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           Стрес</a:t>
            </a:r>
            <a:r>
              <a:rPr lang="bg-BG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, тревожност и депресия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1800" i="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Младите хора често използват вещества като начин за справяне със стреса, социалната тревожност или депресивни състояния.</a:t>
            </a:r>
          </a:p>
          <a:p>
            <a:pPr lvl="1" algn="just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1800" i="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Никотинът има краткотраен ефект на успокояване, но в дългосрочен план засилва тревожността и създава цикъл на зависимост.</a:t>
            </a:r>
          </a:p>
          <a:p>
            <a:pPr lvl="1" algn="just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1800" i="0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Психологическите зависимости (например екранна зависимост, социални медии) възникват поради нуждата от бягство от реалността.</a:t>
            </a:r>
          </a:p>
          <a:p>
            <a:pPr marL="530352" lvl="1" indent="0">
              <a:lnSpc>
                <a:spcPct val="90000"/>
              </a:lnSpc>
              <a:buNone/>
            </a:pPr>
            <a:endParaRPr lang="bg-BG" sz="1800" i="0" dirty="0">
              <a:solidFill>
                <a:schemeClr val="tx1"/>
              </a:solidFill>
              <a:effectLst/>
              <a:latin typeface="Helvetica Neue" panose="02000503000000020004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314" y="4475902"/>
            <a:ext cx="7411935" cy="2102114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lvl="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rgbClr val="903163"/>
              </a:buClr>
              <a:buSzPct val="92000"/>
            </a:pPr>
            <a:r>
              <a:rPr lang="bg-BG" dirty="0" smtClean="0">
                <a:solidFill>
                  <a:prstClr val="black"/>
                </a:solidFill>
                <a:latin typeface="Helvetica Neue" panose="02000503000000020004" pitchFamily="2" charset="0"/>
              </a:rPr>
              <a:t>         Копинг </a:t>
            </a:r>
            <a:r>
              <a:rPr lang="bg-BG" dirty="0">
                <a:solidFill>
                  <a:prstClr val="black"/>
                </a:solidFill>
                <a:latin typeface="Helvetica Neue" panose="02000503000000020004" pitchFamily="2" charset="0"/>
              </a:rPr>
              <a:t>стратегии и емоционална регулация</a:t>
            </a:r>
          </a:p>
          <a:p>
            <a:pPr marL="630000" lvl="1" indent="-306000" algn="just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rgbClr val="903163"/>
              </a:buClr>
              <a:buSzPct val="92000"/>
              <a:buFont typeface="Wingdings" pitchFamily="2" charset="2"/>
              <a:buChar char="§"/>
            </a:pPr>
            <a:r>
              <a:rPr lang="bg-BG" dirty="0">
                <a:solidFill>
                  <a:prstClr val="black"/>
                </a:solidFill>
                <a:latin typeface="Helvetica Neue" panose="02000503000000020004" pitchFamily="2" charset="0"/>
              </a:rPr>
              <a:t>Децата и младите хора, които не са научени на здравословни стратегии за справяне с емоциите, са по-склонни да развият зависимо поведение.</a:t>
            </a:r>
          </a:p>
          <a:p>
            <a:pPr marL="630000" lvl="1" indent="-306000" algn="just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rgbClr val="903163"/>
              </a:buClr>
              <a:buSzPct val="92000"/>
              <a:buFont typeface="Wingdings" pitchFamily="2" charset="2"/>
              <a:buChar char="§"/>
            </a:pPr>
            <a:r>
              <a:rPr lang="bg-BG" dirty="0">
                <a:solidFill>
                  <a:prstClr val="black"/>
                </a:solidFill>
                <a:latin typeface="Helvetica Neue" panose="02000503000000020004" pitchFamily="2" charset="0"/>
              </a:rPr>
              <a:t>Развиването на емоционална интелигентност, устойчивост и умения за самоконтрол е ключово за превенцията.</a:t>
            </a:r>
          </a:p>
        </p:txBody>
      </p:sp>
      <p:pic>
        <p:nvPicPr>
          <p:cNvPr id="1026" name="Picture 2" descr="Как самооценка влияет на отношения? — Institute of Consulting and Management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4" y="2127511"/>
            <a:ext cx="3313216" cy="2126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12 ДЕЙНОСТИ ЗА ЕМОЦИОНАЛНО РЕГУЛИРАНЕ ЗА ДЕЦА — Св. Стилиа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222" y="4349359"/>
            <a:ext cx="3932586" cy="2326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58865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sz="3600" cap="none" dirty="0">
                <a:solidFill>
                  <a:prstClr val="white"/>
                </a:solidFill>
                <a:latin typeface="Helvetica Neue" panose="02000503000000020004" pitchFamily="2" charset="0"/>
              </a:rPr>
              <a:t>Социални фактори на зависимостите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35D0A17-7B50-79B2-A54E-7E5672F98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632" y="1851315"/>
            <a:ext cx="7730836" cy="150765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indent="0">
              <a:buNone/>
            </a:pPr>
            <a:r>
              <a:rPr lang="bg-BG" sz="2000" dirty="0" smtClean="0">
                <a:solidFill>
                  <a:srgbClr val="CCFFCC"/>
                </a:solidFill>
                <a:effectLst/>
                <a:latin typeface="Helvetica Neue" panose="02000503000000020004" pitchFamily="2" charset="0"/>
              </a:rPr>
              <a:t>Влияние </a:t>
            </a:r>
            <a:r>
              <a:rPr lang="bg-BG" sz="2000" dirty="0">
                <a:solidFill>
                  <a:srgbClr val="CCFFCC"/>
                </a:solidFill>
                <a:effectLst/>
                <a:latin typeface="Helvetica Neue" panose="02000503000000020004" pitchFamily="2" charset="0"/>
              </a:rPr>
              <a:t>на връстниците</a:t>
            </a:r>
          </a:p>
          <a:p>
            <a:pPr lvl="1" algn="just">
              <a:buFont typeface="Wingdings" pitchFamily="2" charset="2"/>
              <a:buChar char="§"/>
            </a:pPr>
            <a:r>
              <a:rPr lang="bg-BG" sz="1800" i="0" dirty="0">
                <a:solidFill>
                  <a:srgbClr val="CCFFCC"/>
                </a:solidFill>
                <a:effectLst/>
                <a:latin typeface="Helvetica Neue" panose="02000503000000020004" pitchFamily="2" charset="0"/>
              </a:rPr>
              <a:t>Социалният натиск е един от най-силните фактори за употребата на вейпове и други вещества сред подрастващите</a:t>
            </a:r>
            <a:r>
              <a:rPr lang="bg-BG" sz="1800" i="0" dirty="0" smtClean="0">
                <a:solidFill>
                  <a:srgbClr val="CCFFCC"/>
                </a:solidFill>
                <a:effectLst/>
                <a:latin typeface="Helvetica Neue" panose="02000503000000020004" pitchFamily="2" charset="0"/>
              </a:rPr>
              <a:t>.</a:t>
            </a:r>
            <a:endParaRPr lang="bg-BG" sz="1800" i="0" dirty="0">
              <a:solidFill>
                <a:srgbClr val="CCFFCC"/>
              </a:solidFill>
              <a:effectLst/>
              <a:latin typeface="Helvetica Neue" panose="02000503000000020004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32" y="3648004"/>
            <a:ext cx="4322119" cy="305141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547751" y="3494327"/>
            <a:ext cx="368184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0070C0"/>
                </a:solidFill>
              </a:rPr>
              <a:t>Желанието за принадлежност към дадена група може да надделее над рационалното мислене.</a:t>
            </a:r>
          </a:p>
          <a:p>
            <a:pPr algn="just"/>
            <a:endParaRPr lang="ru-RU" sz="2000" dirty="0" smtClean="0">
              <a:solidFill>
                <a:srgbClr val="0070C0"/>
              </a:solidFill>
            </a:endParaRPr>
          </a:p>
          <a:p>
            <a:pPr algn="just"/>
            <a:endParaRPr lang="ru-RU" sz="2000" dirty="0">
              <a:solidFill>
                <a:srgbClr val="0070C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0" y="2237323"/>
            <a:ext cx="3574472" cy="237864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678878" y="4975761"/>
            <a:ext cx="7220197" cy="163121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Онлайн </a:t>
            </a:r>
            <a:r>
              <a:rPr lang="ru-RU" sz="2000" dirty="0"/>
              <a:t>социалните мрежи допълнително засилват този натиск чрез тенденции, предизвикателства и рекламиране на вредни навици</a:t>
            </a:r>
            <a:r>
              <a:rPr lang="ru-RU" sz="2000" dirty="0" smtClean="0"/>
              <a:t>.</a:t>
            </a:r>
          </a:p>
          <a:p>
            <a:pPr algn="just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602135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DDFD2DD-BA75-65F2-FC46-A6F6FA8D8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Роля на семейството</a:t>
            </a:r>
            <a:endParaRPr lang="en-BG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520884F-72F7-76BB-23F1-9BF317DEB2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413433"/>
              </p:ext>
            </p:extLst>
          </p:nvPr>
        </p:nvGraphicFramePr>
        <p:xfrm>
          <a:off x="1322560" y="2929742"/>
          <a:ext cx="9745243" cy="3779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Семейството е най-ценният подарък - Здраве да е!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109" y="1246850"/>
            <a:ext cx="4499552" cy="235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409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DDFD2DD-BA75-65F2-FC46-A6F6FA8D8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pPr algn="ctr"/>
            <a:r>
              <a:rPr lang="bg-BG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Роля на семейството</a:t>
            </a:r>
            <a:endParaRPr lang="en-BG" dirty="0">
              <a:solidFill>
                <a:srgbClr val="FFFFFF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35D0A17-7B50-79B2-A54E-7E5672F98C4F}"/>
              </a:ext>
            </a:extLst>
          </p:cNvPr>
          <p:cNvSpPr txBox="1">
            <a:spLocks/>
          </p:cNvSpPr>
          <p:nvPr/>
        </p:nvSpPr>
        <p:spPr>
          <a:xfrm>
            <a:off x="279070" y="1821443"/>
            <a:ext cx="11633859" cy="43537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Font typeface="Wingdings 3" charset="2"/>
              <a:buNone/>
            </a:pPr>
            <a:r>
              <a:rPr lang="bg-BG" dirty="0" smtClean="0">
                <a:solidFill>
                  <a:srgbClr val="404040"/>
                </a:solidFill>
                <a:latin typeface="Helvetica Neue" panose="02000503000000020004" pitchFamily="2" charset="0"/>
              </a:rPr>
              <a:t>Зависимостите не възникват изолирано – социалният контекст е определящ за възприемането на дадено поведение като „нормално“ или „рисково“.</a:t>
            </a:r>
          </a:p>
          <a:p>
            <a:pPr marL="0" indent="0">
              <a:lnSpc>
                <a:spcPct val="90000"/>
              </a:lnSpc>
              <a:buFont typeface="Wingdings 3" charset="2"/>
              <a:buNone/>
            </a:pPr>
            <a:endParaRPr lang="bg-BG" dirty="0" smtClean="0">
              <a:solidFill>
                <a:srgbClr val="404040"/>
              </a:solidFill>
              <a:latin typeface="Helvetica Neue" panose="02000503000000020004" pitchFamily="2" charset="0"/>
            </a:endParaRPr>
          </a:p>
          <a:p>
            <a:pPr marL="0" indent="0">
              <a:lnSpc>
                <a:spcPct val="90000"/>
              </a:lnSpc>
              <a:buFont typeface="Wingdings 3" charset="2"/>
              <a:buNone/>
            </a:pPr>
            <a:r>
              <a:rPr lang="bg-BG" b="1" dirty="0" smtClean="0">
                <a:solidFill>
                  <a:srgbClr val="404040"/>
                </a:solidFill>
                <a:latin typeface="Helvetica Neue" panose="02000503000000020004" pitchFamily="2" charset="0"/>
              </a:rPr>
              <a:t>Ролята на семейството</a:t>
            </a:r>
          </a:p>
          <a:p>
            <a:pPr lvl="1" algn="just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1800" b="1" dirty="0" smtClean="0">
                <a:solidFill>
                  <a:srgbClr val="404040"/>
                </a:solidFill>
                <a:latin typeface="Helvetica Neue" panose="02000503000000020004" pitchFamily="2" charset="0"/>
              </a:rPr>
              <a:t>Родителски модел </a:t>
            </a:r>
            <a:r>
              <a:rPr lang="bg-BG" sz="1800" dirty="0" smtClean="0">
                <a:solidFill>
                  <a:srgbClr val="404040"/>
                </a:solidFill>
                <a:latin typeface="Helvetica Neue" panose="02000503000000020004" pitchFamily="2" charset="0"/>
              </a:rPr>
              <a:t>– ако децата виждат родители или близки, които пушат или използват вредни вещества, те възприемат това като приемливо.</a:t>
            </a:r>
          </a:p>
          <a:p>
            <a:pPr lvl="1" algn="just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1800" b="1" dirty="0" smtClean="0">
                <a:solidFill>
                  <a:srgbClr val="404040"/>
                </a:solidFill>
                <a:latin typeface="Helvetica Neue" panose="02000503000000020004" pitchFamily="2" charset="0"/>
              </a:rPr>
              <a:t>Липса на емоционална подкрепа </a:t>
            </a:r>
            <a:r>
              <a:rPr lang="bg-BG" sz="1800" dirty="0" smtClean="0">
                <a:solidFill>
                  <a:srgbClr val="404040"/>
                </a:solidFill>
                <a:latin typeface="Helvetica Neue" panose="02000503000000020004" pitchFamily="2" charset="0"/>
              </a:rPr>
              <a:t>– децата, които не намират разбиране у родителите си, могат да се насочат към вещества като начин да се справят с емоциите.</a:t>
            </a:r>
          </a:p>
          <a:p>
            <a:pPr lvl="1" algn="just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1800" b="1" dirty="0" smtClean="0">
                <a:solidFill>
                  <a:srgbClr val="404040"/>
                </a:solidFill>
                <a:latin typeface="Helvetica Neue" panose="02000503000000020004" pitchFamily="2" charset="0"/>
              </a:rPr>
              <a:t>Семейни конфликти и травми </a:t>
            </a:r>
            <a:r>
              <a:rPr lang="bg-BG" sz="1800" dirty="0" smtClean="0">
                <a:solidFill>
                  <a:srgbClr val="404040"/>
                </a:solidFill>
                <a:latin typeface="Helvetica Neue" panose="02000503000000020004" pitchFamily="2" charset="0"/>
              </a:rPr>
              <a:t>– напрегнатата семейна среда увеличава риска от зависимо поведение като форма на бягство.</a:t>
            </a:r>
            <a:endParaRPr lang="bg-BG" sz="1800" dirty="0">
              <a:solidFill>
                <a:srgbClr val="404040"/>
              </a:solidFill>
              <a:latin typeface="Helvetica Neue" panose="02000503000000020004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7730" y="4937660"/>
            <a:ext cx="3505199" cy="19203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070" y="5045837"/>
            <a:ext cx="3624325" cy="181216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0973" y="4937660"/>
            <a:ext cx="3429178" cy="192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000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Казус „константин“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87533" y="3016332"/>
            <a:ext cx="8716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https://docs.google.com/document/d/1dJVIveKJP0CqR7JrSupnAfjdwGySrigDKsXSKbvoJMw/edit?tab=t.ks84qwmvfbz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9748" y="2695808"/>
            <a:ext cx="2542252" cy="386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845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Казус „константин“– линк за отговори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11204" y="2828836"/>
            <a:ext cx="792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https://docs.google.com/forms/d/e/1FAIpQLScy9TizL3D3dXJw4985N-0cMGLabE1yMmEOlbOY3Y3VdBqQIw/viewform?usp=header</a:t>
            </a:r>
          </a:p>
        </p:txBody>
      </p:sp>
      <p:pic>
        <p:nvPicPr>
          <p:cNvPr id="3074" name="Picture 2" descr="Enfant Tristesse - Vecteurs : téléchargez gratuitement des vecteurs de  haute qualité sur Freepik | Freepi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6003" y="2422566"/>
            <a:ext cx="2542039" cy="386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78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DDFD2DD-BA75-65F2-FC46-A6F6FA8D8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bg-BG" sz="2300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Ролята на травмата при формиране на зависимо поведение</a:t>
            </a:r>
            <a:endParaRPr lang="en-BG" sz="23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9815BC9-E8F3-592D-E88F-DEA494FF36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6074442"/>
              </p:ext>
            </p:extLst>
          </p:nvPr>
        </p:nvGraphicFramePr>
        <p:xfrm>
          <a:off x="2897579" y="2220686"/>
          <a:ext cx="8870868" cy="3265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" y="3400239"/>
            <a:ext cx="4417621" cy="331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446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767449" y="2365418"/>
            <a:ext cx="6096000" cy="348095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rgbClr val="903163"/>
              </a:buClr>
              <a:buSzPct val="92000"/>
            </a:pPr>
            <a:r>
              <a:rPr lang="bg-BG" b="1" dirty="0" smtClean="0">
                <a:solidFill>
                  <a:schemeClr val="accent3"/>
                </a:solidFill>
                <a:latin typeface="Helvetica Neue" panose="02000503000000020004" pitchFamily="2" charset="0"/>
              </a:rPr>
              <a:t>		Психологически </a:t>
            </a:r>
            <a:r>
              <a:rPr lang="bg-BG" b="1" dirty="0">
                <a:solidFill>
                  <a:schemeClr val="accent3"/>
                </a:solidFill>
                <a:latin typeface="Helvetica Neue" panose="02000503000000020004" pitchFamily="2" charset="0"/>
              </a:rPr>
              <a:t>ефект на травмата</a:t>
            </a:r>
          </a:p>
          <a:p>
            <a:pPr marL="630000" lvl="1" indent="-306000" algn="just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92000"/>
              <a:buFont typeface="Wingdings" pitchFamily="2" charset="2"/>
              <a:buChar char="§"/>
            </a:pPr>
            <a:r>
              <a:rPr lang="bg-BG" dirty="0">
                <a:solidFill>
                  <a:schemeClr val="accent3"/>
                </a:solidFill>
                <a:latin typeface="Helvetica Neue" panose="02000503000000020004" pitchFamily="2" charset="0"/>
              </a:rPr>
              <a:t>Травмата създава усещане за безпомощност, което може да доведе до самоунищожителни поведения, включително употреба на вещества.</a:t>
            </a:r>
          </a:p>
          <a:p>
            <a:pPr marL="630000" lvl="1" indent="-306000" algn="just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92000"/>
              <a:buFont typeface="Wingdings" pitchFamily="2" charset="2"/>
              <a:buChar char="§"/>
            </a:pPr>
            <a:r>
              <a:rPr lang="bg-BG" dirty="0">
                <a:solidFill>
                  <a:schemeClr val="accent3"/>
                </a:solidFill>
                <a:latin typeface="Helvetica Neue" panose="02000503000000020004" pitchFamily="2" charset="0"/>
              </a:rPr>
              <a:t>Чувството за емоционална празнота кара хората да търсят начини за „запълване“ – чрез вейпинг, алкохол или други рискови поведения.</a:t>
            </a:r>
          </a:p>
          <a:p>
            <a:pPr marL="630000" lvl="1" indent="-306000" algn="just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92000"/>
              <a:buFont typeface="Wingdings" pitchFamily="2" charset="2"/>
              <a:buChar char="§"/>
            </a:pPr>
            <a:r>
              <a:rPr lang="bg-BG" dirty="0">
                <a:solidFill>
                  <a:schemeClr val="accent3"/>
                </a:solidFill>
                <a:latin typeface="Helvetica Neue" panose="02000503000000020004" pitchFamily="2" charset="0"/>
              </a:rPr>
              <a:t>Развива се избягващо поведение, при което човек използва зависимости, за да потисне болезнени спомени и емоции.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35D0A17-7B50-79B2-A54E-7E5672F98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78182"/>
            <a:ext cx="6187044" cy="4512623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bg-BG" b="1" dirty="0" smtClean="0">
                <a:solidFill>
                  <a:srgbClr val="0070C0"/>
                </a:solidFill>
                <a:effectLst/>
                <a:latin typeface="Helvetica Neue" panose="02000503000000020004" pitchFamily="2" charset="0"/>
              </a:rPr>
              <a:t>         Невробиологичен </a:t>
            </a:r>
            <a:r>
              <a:rPr lang="bg-BG" b="1" dirty="0">
                <a:solidFill>
                  <a:srgbClr val="0070C0"/>
                </a:solidFill>
                <a:effectLst/>
                <a:latin typeface="Helvetica Neue" panose="02000503000000020004" pitchFamily="2" charset="0"/>
              </a:rPr>
              <a:t>ефект на травмата</a:t>
            </a:r>
          </a:p>
          <a:p>
            <a:pPr lvl="1" algn="just">
              <a:lnSpc>
                <a:spcPct val="90000"/>
              </a:lnSpc>
              <a:buClr>
                <a:schemeClr val="bg1"/>
              </a:buClr>
              <a:buFont typeface="Wingdings" pitchFamily="2" charset="2"/>
              <a:buChar char="§"/>
            </a:pPr>
            <a:r>
              <a:rPr lang="bg-BG" sz="1800" i="0" dirty="0">
                <a:solidFill>
                  <a:srgbClr val="0070C0"/>
                </a:solidFill>
                <a:effectLst/>
                <a:latin typeface="Helvetica Neue" panose="02000503000000020004" pitchFamily="2" charset="0"/>
              </a:rPr>
              <a:t>Травмата увеличава нивата на кортизол (хормона на стреса), което прави тялото постоянно напрегнато.</a:t>
            </a:r>
          </a:p>
          <a:p>
            <a:pPr lvl="1" algn="just">
              <a:lnSpc>
                <a:spcPct val="90000"/>
              </a:lnSpc>
              <a:buClr>
                <a:schemeClr val="bg1"/>
              </a:buClr>
              <a:buFont typeface="Wingdings" pitchFamily="2" charset="2"/>
              <a:buChar char="§"/>
            </a:pPr>
            <a:r>
              <a:rPr lang="bg-BG" sz="1800" i="0" dirty="0">
                <a:solidFill>
                  <a:srgbClr val="0070C0"/>
                </a:solidFill>
                <a:effectLst/>
                <a:latin typeface="Helvetica Neue" panose="02000503000000020004" pitchFamily="2" charset="0"/>
              </a:rPr>
              <a:t>При хроничен стрес мозъкът намалява производството на допамин (хормона на удоволствието), което води до търсене на изкуствени източници на удовлетворение (например, никотин, алкохол, наркотици).</a:t>
            </a:r>
          </a:p>
          <a:p>
            <a:pPr lvl="1" algn="just">
              <a:lnSpc>
                <a:spcPct val="90000"/>
              </a:lnSpc>
              <a:buClr>
                <a:schemeClr val="bg1"/>
              </a:buClr>
              <a:buFont typeface="Wingdings" pitchFamily="2" charset="2"/>
              <a:buChar char="§"/>
            </a:pPr>
            <a:r>
              <a:rPr lang="bg-BG" sz="1800" i="0" dirty="0">
                <a:solidFill>
                  <a:srgbClr val="0070C0"/>
                </a:solidFill>
                <a:effectLst/>
                <a:latin typeface="Helvetica Neue" panose="02000503000000020004" pitchFamily="2" charset="0"/>
              </a:rPr>
              <a:t>Веществата временно компенсират тази липса, но в дългосрочен план влошават състоянието.</a:t>
            </a:r>
          </a:p>
          <a:p>
            <a:pPr marL="0" indent="0">
              <a:lnSpc>
                <a:spcPct val="90000"/>
              </a:lnSpc>
              <a:buNone/>
            </a:pPr>
            <a:endParaRPr lang="bg-BG" dirty="0">
              <a:solidFill>
                <a:srgbClr val="0070C0"/>
              </a:solidFill>
              <a:effectLst/>
              <a:latin typeface="Helvetica Neue" panose="02000503000000020004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5870" y="0"/>
            <a:ext cx="3226130" cy="181469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DDFD2DD-BA75-65F2-FC46-A6F6FA8D8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890648"/>
            <a:ext cx="10118476" cy="82530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bg-BG" sz="2000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Ролята на травмата при формиране на зависимо поведение</a:t>
            </a:r>
            <a:endParaRPr lang="en-BG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3693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/>
              <a:t>Влиянието на медиите и социалните мрежи</a:t>
            </a:r>
            <a:br>
              <a:rPr lang="ru-RU" dirty="0"/>
            </a:b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35D0A17-7B50-79B2-A54E-7E5672F98C4F}"/>
              </a:ext>
            </a:extLst>
          </p:cNvPr>
          <p:cNvSpPr txBox="1">
            <a:spLocks/>
          </p:cNvSpPr>
          <p:nvPr/>
        </p:nvSpPr>
        <p:spPr>
          <a:xfrm>
            <a:off x="273132" y="2046018"/>
            <a:ext cx="6816437" cy="385828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300" dirty="0" smtClean="0">
                <a:solidFill>
                  <a:schemeClr val="bg1"/>
                </a:solidFill>
                <a:latin typeface="Helvetica Neue" panose="02000503000000020004" pitchFamily="2" charset="0"/>
              </a:rPr>
              <a:t>Маркетингът и рекламите представят вейпинга като „модерен“ и „безопасен“.</a:t>
            </a:r>
          </a:p>
          <a:p>
            <a:pPr lvl="1" algn="just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300" dirty="0" smtClean="0">
                <a:solidFill>
                  <a:schemeClr val="bg1"/>
                </a:solidFill>
                <a:latin typeface="Helvetica Neue" panose="02000503000000020004" pitchFamily="2" charset="0"/>
              </a:rPr>
              <a:t>Социалните мрежи популяризират образи на „готини“ инфлуенсъри, които използват вейпове и никотинови изделия.</a:t>
            </a:r>
          </a:p>
          <a:p>
            <a:pPr lvl="1" algn="just">
              <a:lnSpc>
                <a:spcPct val="90000"/>
              </a:lnSpc>
              <a:buFont typeface="Wingdings" pitchFamily="2" charset="2"/>
              <a:buChar char="§"/>
            </a:pPr>
            <a:r>
              <a:rPr lang="bg-BG" sz="2300" dirty="0" smtClean="0">
                <a:solidFill>
                  <a:schemeClr val="bg1"/>
                </a:solidFill>
                <a:latin typeface="Helvetica Neue" panose="02000503000000020004" pitchFamily="2" charset="0"/>
              </a:rPr>
              <a:t>Фалшивата информация (например, че вейпът е „по-безопасен от цигарите“) създава грешни представи у младите хора.</a:t>
            </a:r>
            <a:endParaRPr lang="bg-BG" sz="2300" dirty="0">
              <a:solidFill>
                <a:schemeClr val="bg1"/>
              </a:solidFill>
              <a:latin typeface="Helvetica Neue" panose="02000503000000020004" pitchFamily="2" charset="0"/>
            </a:endParaRPr>
          </a:p>
        </p:txBody>
      </p:sp>
      <p:pic>
        <p:nvPicPr>
          <p:cNvPr id="1026" name="Picture 2" descr="https://elshisha.com/wp-content/uploads/2020/12/Gery-Nikol-300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146" y="2046018"/>
            <a:ext cx="3858285" cy="385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4" y="26017"/>
            <a:ext cx="2020001" cy="202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1987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75A7E6B1-AB32-C823-4078-E7F30DC34F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3736744"/>
              </p:ext>
            </p:extLst>
          </p:nvPr>
        </p:nvGraphicFramePr>
        <p:xfrm>
          <a:off x="410462" y="2312225"/>
          <a:ext cx="9625383" cy="3422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1DDFD2DD-BA75-65F2-FC46-A6F6FA8D8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bg-BG" sz="3100" dirty="0">
                <a:solidFill>
                  <a:srgbClr val="FFFFFF"/>
                </a:solidFill>
                <a:effectLst/>
                <a:latin typeface="Helvetica Neue" panose="02000503000000020004" pitchFamily="2" charset="0"/>
              </a:rPr>
              <a:t>Културни и социално-икономически фактори</a:t>
            </a:r>
            <a:endParaRPr lang="en-BG" sz="3100" dirty="0">
              <a:solidFill>
                <a:srgbClr val="FFFFFF"/>
              </a:solidFill>
            </a:endParaRPr>
          </a:p>
        </p:txBody>
      </p:sp>
      <p:pic>
        <p:nvPicPr>
          <p:cNvPr id="3074" name="Picture 2" descr="Конкурс &quot;Мастерская педагога&quot;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9140" y="2732945"/>
            <a:ext cx="2842860" cy="3147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97661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Как никотинът и другите вещества влияят върху мозъка на подрастващите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34489" y="1959429"/>
            <a:ext cx="6731330" cy="345222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just" defTabSz="457200">
              <a:lnSpc>
                <a:spcPct val="150000"/>
              </a:lnSpc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bg-BG" sz="2000" dirty="0">
                <a:solidFill>
                  <a:srgbClr val="0070C0"/>
                </a:solidFill>
                <a:latin typeface="Helvetica Neue" panose="02000503000000020004" pitchFamily="2" charset="0"/>
              </a:rPr>
              <a:t>Никотинът намалява производството на естествени невротрансмитери, което може да доведе до по-ниска мотивация и повишена тревожност.</a:t>
            </a:r>
          </a:p>
          <a:p>
            <a:pPr marL="342900" lvl="0" indent="-342900" algn="just" defTabSz="457200">
              <a:lnSpc>
                <a:spcPct val="150000"/>
              </a:lnSpc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bg-BG" sz="2000" dirty="0">
                <a:solidFill>
                  <a:srgbClr val="0070C0"/>
                </a:solidFill>
                <a:latin typeface="Helvetica Neue" panose="02000503000000020004" pitchFamily="2" charset="0"/>
              </a:rPr>
              <a:t>Променя невронните връзки, особено в области, свързани с вниманието, ученето и паметта</a:t>
            </a:r>
            <a:r>
              <a:rPr lang="bg-BG" sz="2000" dirty="0" smtClean="0">
                <a:solidFill>
                  <a:srgbClr val="0070C0"/>
                </a:solidFill>
                <a:latin typeface="Helvetica Neue" panose="02000503000000020004" pitchFamily="2" charset="0"/>
              </a:rPr>
              <a:t>.</a:t>
            </a:r>
            <a:endParaRPr lang="bg-BG" sz="2000" dirty="0">
              <a:solidFill>
                <a:srgbClr val="0070C0"/>
              </a:solidFill>
              <a:latin typeface="Helvetica Neue" panose="02000503000000020004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0826" y="2076685"/>
            <a:ext cx="4438547" cy="275657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34488" y="5380672"/>
            <a:ext cx="11600213" cy="147732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just" defTabSz="457200">
              <a:lnSpc>
                <a:spcPct val="150000"/>
              </a:lnSpc>
              <a:spcBef>
                <a:spcPts val="1000"/>
              </a:spcBef>
              <a:buClr>
                <a:srgbClr val="B31166"/>
              </a:buClr>
              <a:buSzPct val="80000"/>
              <a:buFont typeface="Wingdings 3" charset="2"/>
              <a:buChar char=""/>
            </a:pPr>
            <a:r>
              <a:rPr lang="bg-BG" sz="2000" dirty="0">
                <a:solidFill>
                  <a:srgbClr val="0070C0"/>
                </a:solidFill>
                <a:latin typeface="Helvetica Neue" panose="02000503000000020004" pitchFamily="2" charset="0"/>
              </a:rPr>
              <a:t>Повишава риска от развитие на други зависимости – доказано е, че употребата на никотин в юношеска възраст увеличава вероятността за употреба на наркотици и алкохол в бъдеще.</a:t>
            </a:r>
          </a:p>
        </p:txBody>
      </p:sp>
    </p:spTree>
    <p:extLst>
      <p:ext uri="{BB962C8B-B14F-4D97-AF65-F5344CB8AC3E}">
        <p14:creationId xmlns:p14="http://schemas.microsoft.com/office/powerpoint/2010/main" val="396934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>
                <a:solidFill>
                  <a:srgbClr val="EBEBEB"/>
                </a:solidFill>
                <a:latin typeface="Helvetica Neue" panose="02000503000000020004" pitchFamily="2" charset="0"/>
              </a:rPr>
              <a:t>Химични зависимости (вейпинг, наркотици, алкохол)</a:t>
            </a:r>
            <a:endParaRPr lang="en-US" dirty="0"/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100DA7B4-5C90-81C0-9D60-6AF752E157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9848864"/>
              </p:ext>
            </p:extLst>
          </p:nvPr>
        </p:nvGraphicFramePr>
        <p:xfrm>
          <a:off x="368136" y="1935678"/>
          <a:ext cx="7944591" cy="4522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12728" y="4217932"/>
            <a:ext cx="3691036" cy="24786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674991" y="1935678"/>
            <a:ext cx="2935817" cy="219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53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sz="3600" cap="none" dirty="0">
                <a:solidFill>
                  <a:srgbClr val="EBEBEB"/>
                </a:solidFill>
                <a:latin typeface="Helvetica Neue" panose="02000503000000020004" pitchFamily="2" charset="0"/>
              </a:rPr>
              <a:t>Нехимични зависимости (екранна зависимост, социални медии, видеоигри)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D305A7D-8E2C-F609-3AED-39643C1426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6413343"/>
              </p:ext>
            </p:extLst>
          </p:nvPr>
        </p:nvGraphicFramePr>
        <p:xfrm>
          <a:off x="415636" y="1911927"/>
          <a:ext cx="8348354" cy="47263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2" name="Picture 2" descr="Новини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308" y="4714503"/>
            <a:ext cx="3363210" cy="183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21240" y="1911927"/>
            <a:ext cx="2689710" cy="233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3308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sz="3300" cap="none" dirty="0">
                <a:solidFill>
                  <a:prstClr val="white"/>
                </a:solidFill>
                <a:latin typeface="Helvetica Neue" panose="02000503000000020004" pitchFamily="2" charset="0"/>
              </a:rPr>
              <a:t>Как дигиталната среда създава рискове за пристрастяване при децата?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35D0A17-7B50-79B2-A54E-7E5672F98C4F}"/>
              </a:ext>
            </a:extLst>
          </p:cNvPr>
          <p:cNvSpPr txBox="1">
            <a:spLocks/>
          </p:cNvSpPr>
          <p:nvPr/>
        </p:nvSpPr>
        <p:spPr>
          <a:xfrm>
            <a:off x="469401" y="1911927"/>
            <a:ext cx="7368314" cy="2271264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bg-BG" sz="17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>	Дигиталната среда използва психологически трикове, които експлоатират уязвимостите на детския мозък.</a:t>
            </a:r>
          </a:p>
          <a:p>
            <a:pPr marL="0" marR="0" lvl="0" indent="0" algn="just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bg-BG" sz="17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/>
            </a:r>
            <a:br>
              <a:rPr kumimoji="0" lang="bg-BG" sz="17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</a:br>
            <a:r>
              <a:rPr kumimoji="0" lang="bg-BG" sz="17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>Незрялост на префронталния кортекс</a:t>
            </a:r>
          </a:p>
          <a:p>
            <a:pPr marL="742950" marR="0" lvl="1" indent="-285750" algn="just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kumimoji="0" lang="bg-BG" sz="17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>Децата и тийнейджърите имат по-слабо развити механизми за самоконтрол.</a:t>
            </a:r>
          </a:p>
          <a:p>
            <a:pPr marL="742950" marR="0" lvl="1" indent="-285750" algn="just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kumimoji="0" lang="bg-BG" sz="17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>Липсата на критично мислене ги прави по-лесни жертви на манипулативни алгоритми.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715" y="1911927"/>
            <a:ext cx="4346245" cy="2271264"/>
          </a:xfrm>
          <a:prstGeom prst="rect">
            <a:avLst/>
          </a:prstGeom>
        </p:spPr>
      </p:pic>
      <p:pic>
        <p:nvPicPr>
          <p:cNvPr id="6146" name="Picture 2" descr="Как да предпазим децата от компютърната зависимост | Център Жив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01" y="4183191"/>
            <a:ext cx="4001984" cy="266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595751" y="4452162"/>
            <a:ext cx="7469580" cy="2125197"/>
          </a:xfrm>
          <a:prstGeom prst="rect">
            <a:avLst/>
          </a:prstGeom>
          <a:solidFill>
            <a:schemeClr val="accent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pPr lvl="0" algn="just" defTabSz="457200">
              <a:lnSpc>
                <a:spcPct val="90000"/>
              </a:lnSpc>
              <a:spcBef>
                <a:spcPts val="1000"/>
              </a:spcBef>
              <a:buClr>
                <a:srgbClr val="B31166"/>
              </a:buClr>
              <a:buSzPct val="80000"/>
              <a:defRPr/>
            </a:pPr>
            <a:endParaRPr lang="bg-BG" sz="1700" b="1" dirty="0" smtClean="0">
              <a:solidFill>
                <a:sysClr val="window" lastClr="FFFFFF"/>
              </a:solidFill>
              <a:latin typeface="Helvetica Neue" panose="02000503000000020004" pitchFamily="2" charset="0"/>
            </a:endParaRPr>
          </a:p>
          <a:p>
            <a:pPr lvl="0" algn="just" defTabSz="457200">
              <a:lnSpc>
                <a:spcPct val="90000"/>
              </a:lnSpc>
              <a:spcBef>
                <a:spcPts val="1000"/>
              </a:spcBef>
              <a:buClr>
                <a:srgbClr val="B31166"/>
              </a:buClr>
              <a:buSzPct val="80000"/>
              <a:defRPr/>
            </a:pPr>
            <a:r>
              <a:rPr lang="bg-BG" sz="1700" b="1" dirty="0" smtClean="0">
                <a:solidFill>
                  <a:sysClr val="window" lastClr="FFFFFF"/>
                </a:solidFill>
                <a:latin typeface="Helvetica Neue" panose="02000503000000020004" pitchFamily="2" charset="0"/>
              </a:rPr>
              <a:t>		Феноменът </a:t>
            </a:r>
            <a:r>
              <a:rPr lang="bg-BG" sz="1700" b="1" dirty="0">
                <a:solidFill>
                  <a:sysClr val="window" lastClr="FFFFFF"/>
                </a:solidFill>
                <a:latin typeface="Helvetica Neue" panose="02000503000000020004" pitchFamily="2" charset="0"/>
              </a:rPr>
              <a:t>на “страха от пропускане” (</a:t>
            </a:r>
            <a:r>
              <a:rPr lang="en-GB" sz="1700" b="1" dirty="0">
                <a:solidFill>
                  <a:sysClr val="window" lastClr="FFFFFF"/>
                </a:solidFill>
                <a:latin typeface="Helvetica Neue" panose="02000503000000020004" pitchFamily="2" charset="0"/>
              </a:rPr>
              <a:t>FOMO - Fear of Missing Out)</a:t>
            </a:r>
          </a:p>
          <a:p>
            <a:pPr marL="742950" lvl="1" indent="-285750" algn="just" defTabSz="457200">
              <a:lnSpc>
                <a:spcPct val="90000"/>
              </a:lnSpc>
              <a:spcBef>
                <a:spcPts val="1000"/>
              </a:spcBef>
              <a:buClr>
                <a:srgbClr val="B31166"/>
              </a:buClr>
              <a:buSzPct val="80000"/>
              <a:buFont typeface="Wingdings" pitchFamily="2" charset="2"/>
              <a:buChar char="§"/>
              <a:defRPr/>
            </a:pPr>
            <a:r>
              <a:rPr lang="bg-BG" sz="1700" dirty="0">
                <a:solidFill>
                  <a:sysClr val="window" lastClr="FFFFFF"/>
                </a:solidFill>
                <a:latin typeface="Helvetica Neue" panose="02000503000000020004" pitchFamily="2" charset="0"/>
              </a:rPr>
              <a:t>Постоянният поток от съдържание създава социален натиск да бъдеш “в играта”.</a:t>
            </a:r>
          </a:p>
          <a:p>
            <a:pPr marL="742950" lvl="1" indent="-285750" algn="just" defTabSz="457200">
              <a:lnSpc>
                <a:spcPct val="90000"/>
              </a:lnSpc>
              <a:spcBef>
                <a:spcPts val="1000"/>
              </a:spcBef>
              <a:buClr>
                <a:srgbClr val="B31166"/>
              </a:buClr>
              <a:buSzPct val="80000"/>
              <a:buFont typeface="Wingdings" pitchFamily="2" charset="2"/>
              <a:buChar char="§"/>
              <a:defRPr/>
            </a:pPr>
            <a:r>
              <a:rPr lang="bg-BG" sz="1700" dirty="0">
                <a:solidFill>
                  <a:sysClr val="window" lastClr="FFFFFF"/>
                </a:solidFill>
                <a:latin typeface="Helvetica Neue" panose="02000503000000020004" pitchFamily="2" charset="0"/>
              </a:rPr>
              <a:t>Децата развиват тревожност и чувство, че „изостават“, ако не проверяват постоянно телефона си</a:t>
            </a:r>
            <a:r>
              <a:rPr lang="bg-BG" sz="1700" dirty="0" smtClean="0">
                <a:solidFill>
                  <a:sysClr val="window" lastClr="FFFFFF"/>
                </a:solidFill>
                <a:latin typeface="Helvetica Neue" panose="02000503000000020004" pitchFamily="2" charset="0"/>
              </a:rPr>
              <a:t>.</a:t>
            </a:r>
            <a:endParaRPr lang="bg-BG" sz="1700" dirty="0">
              <a:solidFill>
                <a:sysClr val="window" lastClr="FFFFFF"/>
              </a:solidFill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924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35D0A17-7B50-79B2-A54E-7E5672F98C4F}"/>
              </a:ext>
            </a:extLst>
          </p:cNvPr>
          <p:cNvSpPr txBox="1">
            <a:spLocks/>
          </p:cNvSpPr>
          <p:nvPr/>
        </p:nvSpPr>
        <p:spPr>
          <a:xfrm>
            <a:off x="154380" y="1805049"/>
            <a:ext cx="6758254" cy="481721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Font typeface="Wingdings 3" charset="2"/>
              <a:buNone/>
              <a:tabLst/>
              <a:defRPr/>
            </a:pPr>
            <a:endParaRPr kumimoji="0" lang="bg-BG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 Neue" panose="02000503000000020004" pitchFamily="2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>Дигиталният допамин</a:t>
            </a: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kumimoji="0" lang="bg-BG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>Платформи като </a:t>
            </a:r>
            <a:r>
              <a:rPr kumimoji="0" lang="bg-BG" sz="22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>TikTok</a:t>
            </a:r>
            <a:r>
              <a:rPr kumimoji="0" lang="en-GB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> </a:t>
            </a:r>
            <a:r>
              <a:rPr kumimoji="0" lang="bg-BG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>и </a:t>
            </a:r>
            <a:r>
              <a:rPr kumimoji="0" lang="en-GB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>Instagram </a:t>
            </a:r>
            <a:r>
              <a:rPr kumimoji="0" lang="bg-BG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>награждават с бързи, кратки дози удоволствие.</a:t>
            </a: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kumimoji="0" lang="bg-BG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>Това води до намалена способност за концентрация и търсене на постоянно нови стимули.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bg-BG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>Липса на физическа активност и социални умения</a:t>
            </a: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kumimoji="0" lang="bg-BG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>Прекомерната дигитална активност замества физическите социални взаимодействия.</a:t>
            </a: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kumimoji="0" lang="bg-BG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Neue" panose="02000503000000020004" pitchFamily="2" charset="0"/>
                <a:ea typeface="+mn-ea"/>
                <a:cs typeface="+mn-cs"/>
              </a:rPr>
              <a:t>Влияе върху развитието на емоционалната интелигентност.</a:t>
            </a:r>
          </a:p>
          <a:p>
            <a:pPr marL="457200" marR="0" lvl="1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None/>
              <a:tabLst/>
              <a:defRPr/>
            </a:pPr>
            <a:endParaRPr kumimoji="0" lang="bg-BG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 Neue" panose="02000503000000020004" pitchFamily="2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2634" y="1425219"/>
            <a:ext cx="5095884" cy="1792996"/>
          </a:xfrm>
          <a:prstGeom prst="rect">
            <a:avLst/>
          </a:prstGeom>
        </p:spPr>
      </p:pic>
      <p:pic>
        <p:nvPicPr>
          <p:cNvPr id="7170" name="Picture 2" descr="Развитие на емоционална интелигентност за деца | Стела Академи Варн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634" y="3218214"/>
            <a:ext cx="5095884" cy="340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Насекомое Паук Паутина - Бесплатные GIF-файлы на Pixabay"/>
          <p:cNvPicPr>
            <a:picLocks noChangeAspect="1" noChangeArrowheads="1" noCrop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640">
            <a:off x="-33582" y="173387"/>
            <a:ext cx="1785231" cy="3241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825262">
            <a:off x="4905831" y="-36464"/>
            <a:ext cx="2572735" cy="35969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93941">
            <a:off x="1876812" y="-210344"/>
            <a:ext cx="2755758" cy="385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9304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DDFD2DD-BA75-65F2-FC46-A6F6FA8D8ACD}"/>
              </a:ext>
            </a:extLst>
          </p:cNvPr>
          <p:cNvSpPr txBox="1">
            <a:spLocks/>
          </p:cNvSpPr>
          <p:nvPr/>
        </p:nvSpPr>
        <p:spPr bwMode="gray">
          <a:xfrm>
            <a:off x="1154954" y="973668"/>
            <a:ext cx="975736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 panose="02000503000000020004" pitchFamily="2" charset="0"/>
                <a:ea typeface="+mj-ea"/>
                <a:cs typeface="+mj-cs"/>
              </a:rPr>
              <a:t>Как да се противодейства?</a:t>
            </a:r>
            <a:endParaRPr kumimoji="0" lang="en-BG" sz="3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866FE78-AF64-6129-AC81-5BF21F2F567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286934" y="2161310"/>
          <a:ext cx="9852121" cy="35854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6344920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DDFD2DD-BA75-65F2-FC46-A6F6FA8D8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800" dirty="0">
                <a:solidFill>
                  <a:srgbClr val="EBEBEB"/>
                </a:solidFill>
                <a:effectLst/>
                <a:latin typeface="Helvetica Neue" panose="02000503000000020004" pitchFamily="2" charset="0"/>
              </a:rPr>
              <a:t>Механизми на пристрастяване – защо децата и младите хора са по-уязвими</a:t>
            </a:r>
            <a:endParaRPr lang="en-BG" sz="2800" dirty="0">
              <a:solidFill>
                <a:srgbClr val="EBEBEB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C9C437F-9E6B-2540-24E5-56B2DF86D6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1156487"/>
              </p:ext>
            </p:extLst>
          </p:nvPr>
        </p:nvGraphicFramePr>
        <p:xfrm>
          <a:off x="404733" y="1864426"/>
          <a:ext cx="5960441" cy="4892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Boy writing on the whiteboard - Free vector clipart images on creazilla.co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379" y="1864426"/>
            <a:ext cx="3644528" cy="4606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0410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sz="3600" dirty="0">
                <a:solidFill>
                  <a:srgbClr val="EBEBEB"/>
                </a:solidFill>
                <a:latin typeface="Helvetica Neue" panose="02000503000000020004" pitchFamily="2" charset="0"/>
              </a:rPr>
              <a:t>Дългосрочни последици за физическото и психичното здраве</a:t>
            </a:r>
            <a:endParaRPr lang="en-US" dirty="0"/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3953C917-7657-F472-D8B9-73EBFEA139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6368160"/>
              </p:ext>
            </p:extLst>
          </p:nvPr>
        </p:nvGraphicFramePr>
        <p:xfrm>
          <a:off x="581192" y="1805049"/>
          <a:ext cx="6258995" cy="50529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2466" y="1939883"/>
            <a:ext cx="3236583" cy="2261999"/>
          </a:xfrm>
          <a:prstGeom prst="rect">
            <a:avLst/>
          </a:prstGeom>
        </p:spPr>
      </p:pic>
      <p:pic>
        <p:nvPicPr>
          <p:cNvPr id="2050" name="Picture 2" descr="Хората с депресия и тревожност могат да развият Алцхаймер на по-млада  възраст | Обекти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645" y="4331524"/>
            <a:ext cx="4487677" cy="2343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92737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>
                <a:solidFill>
                  <a:schemeClr val="accent2">
                    <a:lumMod val="20000"/>
                    <a:lumOff val="80000"/>
                  </a:schemeClr>
                </a:solidFill>
                <a:latin typeface="Helvetica Neue" panose="02000503000000020004" pitchFamily="2" charset="0"/>
              </a:rPr>
              <a:t>Връзката между психиката, тялото и </a:t>
            </a:r>
            <a:r>
              <a:rPr lang="bg-BG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Helvetica Neue" panose="02000503000000020004" pitchFamily="2" charset="0"/>
              </a:rPr>
              <a:t>зависимоститЕ</a:t>
            </a:r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54" y="1866113"/>
            <a:ext cx="10443353" cy="4883319"/>
          </a:xfrm>
          <a:prstGeom prst="rect">
            <a:avLst/>
          </a:prstGeom>
        </p:spPr>
      </p:pic>
      <p:pic>
        <p:nvPicPr>
          <p:cNvPr id="3074" name="Picture 2" descr="Пнг Педагог 31 фот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711" y="3549136"/>
            <a:ext cx="3200296" cy="3200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02010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05" y="2671425"/>
            <a:ext cx="3598222" cy="3598222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35D0A17-7B50-79B2-A54E-7E5672F98C4F}"/>
              </a:ext>
            </a:extLst>
          </p:cNvPr>
          <p:cNvSpPr txBox="1">
            <a:spLocks/>
          </p:cNvSpPr>
          <p:nvPr/>
        </p:nvSpPr>
        <p:spPr>
          <a:xfrm>
            <a:off x="4108861" y="1921100"/>
            <a:ext cx="7584765" cy="474959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Font typeface="Wingdings 3" charset="2"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elvetica Neue" panose="02000503000000020004" pitchFamily="2" charset="0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8769" y="603524"/>
            <a:ext cx="1100485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Helvetica Neue" panose="02000503000000020004" pitchFamily="2" charset="0"/>
                <a:ea typeface="+mj-ea"/>
                <a:cs typeface="+mj-cs"/>
              </a:rPr>
              <a:t>Защитни фактори – как подкрепящата среда може да предотврати зависимостите?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5D0A17-7B50-79B2-A54E-7E5672F98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8862" y="1921100"/>
            <a:ext cx="7584764" cy="4749596"/>
          </a:xfrm>
        </p:spPr>
        <p:txBody>
          <a:bodyPr anchor="ctr">
            <a:normAutofit/>
          </a:bodyPr>
          <a:lstStyle/>
          <a:p>
            <a:pPr marL="0" indent="0" algn="just">
              <a:lnSpc>
                <a:spcPct val="90000"/>
              </a:lnSpc>
              <a:buNone/>
            </a:pPr>
            <a:r>
              <a:rPr lang="bg-BG" sz="2000" dirty="0">
                <a:solidFill>
                  <a:schemeClr val="bg1"/>
                </a:solidFill>
                <a:effectLst/>
                <a:latin typeface="Helvetica Neue" panose="02000503000000020004" pitchFamily="2" charset="0"/>
              </a:rPr>
              <a:t>Травмата не води автоматично до зависимост – подкрепящата социална среда може да помогне на човек да развие здравословни стратегии за справяне.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bg-BG" sz="2000" b="1" dirty="0" smtClean="0">
                <a:solidFill>
                  <a:schemeClr val="bg1"/>
                </a:solidFill>
                <a:effectLst/>
                <a:latin typeface="Helvetica Neue" panose="02000503000000020004" pitchFamily="2" charset="0"/>
              </a:rPr>
              <a:t>					Ролята </a:t>
            </a:r>
            <a:r>
              <a:rPr lang="bg-BG" sz="2000" b="1" dirty="0">
                <a:solidFill>
                  <a:schemeClr val="bg1"/>
                </a:solidFill>
                <a:effectLst/>
                <a:latin typeface="Helvetica Neue" panose="02000503000000020004" pitchFamily="2" charset="0"/>
              </a:rPr>
              <a:t>на семейството</a:t>
            </a:r>
          </a:p>
          <a:p>
            <a:pPr marL="324000" lvl="1" indent="0" algn="just">
              <a:lnSpc>
                <a:spcPct val="90000"/>
              </a:lnSpc>
              <a:buNone/>
            </a:pPr>
            <a:r>
              <a:rPr lang="bg-BG" sz="2000" i="0" dirty="0">
                <a:solidFill>
                  <a:schemeClr val="bg1"/>
                </a:solidFill>
                <a:effectLst/>
                <a:latin typeface="Helvetica Neue" panose="02000503000000020004" pitchFamily="2" charset="0"/>
              </a:rPr>
              <a:t>Стабилните и емоционално достъпни родители са най-добрият защитен фактор срещу зависимости.</a:t>
            </a:r>
          </a:p>
          <a:p>
            <a:pPr marL="324000" lvl="1" indent="0" algn="just">
              <a:lnSpc>
                <a:spcPct val="90000"/>
              </a:lnSpc>
              <a:buNone/>
            </a:pPr>
            <a:r>
              <a:rPr lang="bg-BG" sz="2000" i="0" dirty="0">
                <a:solidFill>
                  <a:schemeClr val="bg1"/>
                </a:solidFill>
                <a:effectLst/>
                <a:latin typeface="Helvetica Neue" panose="02000503000000020004" pitchFamily="2" charset="0"/>
              </a:rPr>
              <a:t>Откритото общуване и подкрепата дават на децата чувство за сигурност и намаляват нуждата от търсене на утеха във вредни навици.</a:t>
            </a:r>
          </a:p>
          <a:p>
            <a:pPr marL="324000" lvl="1" indent="0" algn="just">
              <a:lnSpc>
                <a:spcPct val="90000"/>
              </a:lnSpc>
              <a:buNone/>
            </a:pPr>
            <a:r>
              <a:rPr lang="bg-BG" sz="2000" i="0" dirty="0">
                <a:solidFill>
                  <a:schemeClr val="bg1"/>
                </a:solidFill>
                <a:effectLst/>
                <a:latin typeface="Helvetica Neue" panose="02000503000000020004" pitchFamily="2" charset="0"/>
              </a:rPr>
              <a:t>Родителите трябва да бъдат информирани за зависимостите и да водят честни разговори с децата си.</a:t>
            </a:r>
          </a:p>
        </p:txBody>
      </p:sp>
      <p:pic>
        <p:nvPicPr>
          <p:cNvPr id="1032" name="Picture 8" descr="Пеперуда Синя Морфа — Butterfly House Varna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73582">
            <a:off x="10488074" y="964996"/>
            <a:ext cx="2147239" cy="1431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22598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35D0A17-7B50-79B2-A54E-7E5672F98C4F}"/>
              </a:ext>
            </a:extLst>
          </p:cNvPr>
          <p:cNvSpPr txBox="1">
            <a:spLocks/>
          </p:cNvSpPr>
          <p:nvPr/>
        </p:nvSpPr>
        <p:spPr>
          <a:xfrm>
            <a:off x="5688280" y="26830"/>
            <a:ext cx="6341423" cy="3211125"/>
          </a:xfrm>
          <a:prstGeom prst="rect">
            <a:avLst/>
          </a:prstGeom>
          <a:solidFill>
            <a:srgbClr val="CCFFCC"/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Wingdings 3" charset="2"/>
              <a:buNone/>
            </a:pPr>
            <a:r>
              <a:rPr lang="bg-BG" b="1" dirty="0" smtClean="0">
                <a:latin typeface="Helvetica Neue" panose="02000503000000020004" pitchFamily="2" charset="0"/>
              </a:rPr>
              <a:t>				</a:t>
            </a:r>
            <a:r>
              <a:rPr lang="bg-BG" sz="2000" b="1" dirty="0" smtClean="0">
                <a:latin typeface="Helvetica Neue" panose="02000503000000020004" pitchFamily="2" charset="0"/>
              </a:rPr>
              <a:t>Значението на връстниците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bg-BG" sz="2000" dirty="0" smtClean="0">
                <a:latin typeface="Helvetica Neue" panose="02000503000000020004" pitchFamily="2" charset="0"/>
              </a:rPr>
              <a:t>Добрите приятелства помагат за изграждане на самочувствие и намаляват риска от вредни поведения.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bg-BG" sz="2000" dirty="0" smtClean="0">
                <a:latin typeface="Helvetica Neue" panose="02000503000000020004" pitchFamily="2" charset="0"/>
              </a:rPr>
              <a:t>Учениците, включени в позитивни социални дейности (спорт, изкуства, доброволчество), по-рядко развиват зависимости.</a:t>
            </a:r>
          </a:p>
        </p:txBody>
      </p:sp>
      <p:sp>
        <p:nvSpPr>
          <p:cNvPr id="5" name="Rectangle 4"/>
          <p:cNvSpPr/>
          <p:nvPr/>
        </p:nvSpPr>
        <p:spPr>
          <a:xfrm>
            <a:off x="83128" y="26830"/>
            <a:ext cx="5605153" cy="680494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</a:pPr>
            <a:r>
              <a:rPr lang="bg-BG" b="1" dirty="0" smtClean="0">
                <a:solidFill>
                  <a:prstClr val="black"/>
                </a:solidFill>
                <a:latin typeface="Helvetica Neue" panose="02000503000000020004" pitchFamily="2" charset="0"/>
              </a:rPr>
              <a:t>	</a:t>
            </a:r>
          </a:p>
          <a:p>
            <a:pPr lvl="0" algn="ctr">
              <a:lnSpc>
                <a:spcPct val="150000"/>
              </a:lnSpc>
            </a:pPr>
            <a:r>
              <a:rPr lang="bg-BG" b="1" dirty="0">
                <a:solidFill>
                  <a:prstClr val="black"/>
                </a:solidFill>
                <a:latin typeface="Helvetica Neue" panose="02000503000000020004" pitchFamily="2" charset="0"/>
              </a:rPr>
              <a:t>	</a:t>
            </a:r>
            <a:r>
              <a:rPr lang="bg-BG" sz="2000" b="1" dirty="0" smtClean="0">
                <a:solidFill>
                  <a:prstClr val="black"/>
                </a:solidFill>
                <a:latin typeface="Helvetica Neue" panose="02000503000000020004" pitchFamily="2" charset="0"/>
              </a:rPr>
              <a:t>  Ролята </a:t>
            </a:r>
            <a:r>
              <a:rPr lang="bg-BG" sz="2000" b="1" dirty="0">
                <a:solidFill>
                  <a:prstClr val="black"/>
                </a:solidFill>
                <a:latin typeface="Helvetica Neue" panose="02000503000000020004" pitchFamily="2" charset="0"/>
              </a:rPr>
              <a:t>на училището и </a:t>
            </a:r>
            <a:r>
              <a:rPr lang="bg-BG" sz="2000" b="1" dirty="0" smtClean="0">
                <a:solidFill>
                  <a:prstClr val="black"/>
                </a:solidFill>
                <a:latin typeface="Helvetica Neue" panose="02000503000000020004" pitchFamily="2" charset="0"/>
              </a:rPr>
              <a:t>психолога</a:t>
            </a:r>
          </a:p>
          <a:p>
            <a:pPr marL="342900" lvl="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bg-BG" sz="2000" dirty="0" smtClean="0">
                <a:solidFill>
                  <a:prstClr val="black"/>
                </a:solidFill>
                <a:latin typeface="Helvetica Neue" panose="02000503000000020004" pitchFamily="2" charset="0"/>
              </a:rPr>
              <a:t>Училищните </a:t>
            </a:r>
            <a:r>
              <a:rPr lang="bg-BG" sz="2000" dirty="0">
                <a:solidFill>
                  <a:prstClr val="black"/>
                </a:solidFill>
                <a:latin typeface="Helvetica Neue" panose="02000503000000020004" pitchFamily="2" charset="0"/>
              </a:rPr>
              <a:t>психолози могат да работят с уязвими деца и да предотвратят зависимостите чрез ранна </a:t>
            </a:r>
            <a:r>
              <a:rPr lang="bg-BG" sz="2000" dirty="0" smtClean="0">
                <a:solidFill>
                  <a:prstClr val="black"/>
                </a:solidFill>
                <a:latin typeface="Helvetica Neue" panose="02000503000000020004" pitchFamily="2" charset="0"/>
              </a:rPr>
              <a:t>интервенция.</a:t>
            </a:r>
          </a:p>
          <a:p>
            <a:pPr marL="342900" lvl="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bg-BG" sz="2000" dirty="0" smtClean="0">
                <a:solidFill>
                  <a:prstClr val="black"/>
                </a:solidFill>
                <a:latin typeface="Helvetica Neue" panose="02000503000000020004" pitchFamily="2" charset="0"/>
              </a:rPr>
              <a:t>Програмите </a:t>
            </a:r>
            <a:r>
              <a:rPr lang="bg-BG" sz="2000" dirty="0">
                <a:solidFill>
                  <a:prstClr val="black"/>
                </a:solidFill>
                <a:latin typeface="Helvetica Neue" panose="02000503000000020004" pitchFamily="2" charset="0"/>
              </a:rPr>
              <a:t>за емоционална интелигентност и управление на стреса учат децата да се справят с негативните емоции без да посягат към </a:t>
            </a:r>
            <a:r>
              <a:rPr lang="bg-BG" sz="2000" dirty="0" smtClean="0">
                <a:solidFill>
                  <a:prstClr val="black"/>
                </a:solidFill>
                <a:latin typeface="Helvetica Neue" panose="02000503000000020004" pitchFamily="2" charset="0"/>
              </a:rPr>
              <a:t>вещества.</a:t>
            </a:r>
          </a:p>
          <a:p>
            <a:pPr marL="342900" lvl="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bg-BG" sz="2000" dirty="0" smtClean="0">
                <a:solidFill>
                  <a:prstClr val="black"/>
                </a:solidFill>
                <a:latin typeface="Helvetica Neue" panose="02000503000000020004" pitchFamily="2" charset="0"/>
              </a:rPr>
              <a:t>Училищата </a:t>
            </a:r>
            <a:r>
              <a:rPr lang="bg-BG" sz="2000" dirty="0">
                <a:solidFill>
                  <a:prstClr val="black"/>
                </a:solidFill>
                <a:latin typeface="Helvetica Neue" panose="02000503000000020004" pitchFamily="2" charset="0"/>
              </a:rPr>
              <a:t>могат да провеждат обучения за критично мислене, които да развиват умението да се устоява на груповия натиск</a:t>
            </a:r>
            <a:r>
              <a:rPr lang="bg-BG" sz="2000" dirty="0" smtClean="0">
                <a:solidFill>
                  <a:prstClr val="black"/>
                </a:solidFill>
                <a:latin typeface="Helvetica Neue" panose="02000503000000020004" pitchFamily="2" charset="0"/>
              </a:rPr>
              <a:t>.</a:t>
            </a:r>
            <a:endParaRPr lang="bg-BG" sz="2000" dirty="0">
              <a:solidFill>
                <a:prstClr val="black"/>
              </a:solidFill>
              <a:latin typeface="Helvetica Neue" panose="02000503000000020004" pitchFamily="2" charset="0"/>
            </a:endParaRPr>
          </a:p>
        </p:txBody>
      </p:sp>
      <p:pic>
        <p:nvPicPr>
          <p:cNvPr id="2050" name="Picture 2" descr="Покана за предстоящи обучения на педагогически специалисти - Klett.b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790" y="3602842"/>
            <a:ext cx="6008914" cy="3338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0345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>
                <a:latin typeface="Helvetica Neue" panose="02000503000000020004" pitchFamily="2" charset="0"/>
              </a:rPr>
              <a:t>Навици</a:t>
            </a:r>
            <a:r>
              <a:rPr lang="en-US" dirty="0">
                <a:latin typeface="Helvetica Neue" panose="02000503000000020004" pitchFamily="2" charset="0"/>
              </a:rPr>
              <a:t> </a:t>
            </a:r>
            <a:r>
              <a:rPr lang="bg-BG" dirty="0">
                <a:latin typeface="Helvetica Neue" panose="02000503000000020004" pitchFamily="2" charset="0"/>
              </a:rPr>
              <a:t>- здравословни и нездравословни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27511" y="1729143"/>
            <a:ext cx="11329059" cy="1015663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lvl="0" algn="just" defTabSz="457200">
              <a:spcBef>
                <a:spcPts val="1000"/>
              </a:spcBef>
              <a:buClr>
                <a:srgbClr val="B31166"/>
              </a:buClr>
              <a:buSzPct val="80000"/>
            </a:pPr>
            <a:r>
              <a:rPr lang="bg-BG" sz="2000" dirty="0">
                <a:solidFill>
                  <a:schemeClr val="accent6">
                    <a:lumMod val="50000"/>
                  </a:schemeClr>
                </a:solidFill>
                <a:latin typeface="Helvetica Neue" panose="02000503000000020004" pitchFamily="2" charset="0"/>
              </a:rPr>
              <a:t>Ключовата разлика между двата вида навици е, че нездравословните навици често предлагат незабавно удоволствие, но дългосрочни негативни ефекти, докато здравословните навици изискват повече усилия, но водят до устойчиви ползи.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35D0A17-7B50-79B2-A54E-7E5672F98C4F}"/>
              </a:ext>
            </a:extLst>
          </p:cNvPr>
          <p:cNvSpPr txBox="1">
            <a:spLocks/>
          </p:cNvSpPr>
          <p:nvPr/>
        </p:nvSpPr>
        <p:spPr>
          <a:xfrm>
            <a:off x="5142016" y="2757992"/>
            <a:ext cx="6923314" cy="41000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873252" lvl="1" indent="-342900">
              <a:buFont typeface="Arial" panose="020B0604020202020204" pitchFamily="34" charset="0"/>
              <a:buChar char="•"/>
            </a:pPr>
            <a:r>
              <a:rPr lang="bg-BG" sz="1800" b="1" dirty="0" smtClean="0">
                <a:latin typeface="Helvetica Neue" panose="02000503000000020004" pitchFamily="2" charset="0"/>
              </a:rPr>
              <a:t>Осъзнаване на навика </a:t>
            </a:r>
            <a:r>
              <a:rPr lang="bg-BG" sz="1800" dirty="0" smtClean="0">
                <a:latin typeface="Helvetica Neue" panose="02000503000000020004" pitchFamily="2" charset="0"/>
              </a:rPr>
              <a:t>– как, кога и защо го правим.</a:t>
            </a:r>
          </a:p>
          <a:p>
            <a:pPr marL="873252" lvl="1" indent="-342900">
              <a:buFont typeface="Arial" panose="020B0604020202020204" pitchFamily="34" charset="0"/>
              <a:buChar char="•"/>
            </a:pPr>
            <a:r>
              <a:rPr lang="bg-BG" sz="1800" b="1" dirty="0" smtClean="0">
                <a:latin typeface="Helvetica Neue" panose="02000503000000020004" pitchFamily="2" charset="0"/>
              </a:rPr>
              <a:t>Създаване на алтернативни поведения </a:t>
            </a:r>
            <a:r>
              <a:rPr lang="bg-BG" sz="1800" dirty="0" smtClean="0">
                <a:latin typeface="Helvetica Neue" panose="02000503000000020004" pitchFamily="2" charset="0"/>
              </a:rPr>
              <a:t>– намиране на заместители.</a:t>
            </a:r>
          </a:p>
          <a:p>
            <a:pPr marL="873252" lvl="1" indent="-342900">
              <a:buFont typeface="Arial" panose="020B0604020202020204" pitchFamily="34" charset="0"/>
              <a:buChar char="•"/>
            </a:pPr>
            <a:r>
              <a:rPr lang="bg-BG" sz="1800" b="1" dirty="0" smtClean="0">
                <a:latin typeface="Helvetica Neue" panose="02000503000000020004" pitchFamily="2" charset="0"/>
              </a:rPr>
              <a:t>Използване на техники за мотивация и дисциплина.</a:t>
            </a:r>
          </a:p>
          <a:p>
            <a:pPr marL="0" indent="0">
              <a:buFont typeface="Wingdings 3" charset="2"/>
              <a:buNone/>
            </a:pPr>
            <a:r>
              <a:rPr lang="bg-BG" b="1" dirty="0" smtClean="0">
                <a:latin typeface="Helvetica Neue" panose="02000503000000020004" pitchFamily="2" charset="0"/>
              </a:rPr>
              <a:t>        </a:t>
            </a:r>
            <a:r>
              <a:rPr lang="bg-BG" b="1" u="sng" dirty="0" smtClean="0">
                <a:latin typeface="Helvetica Neue" panose="02000503000000020004" pitchFamily="2" charset="0"/>
              </a:rPr>
              <a:t>Идентифициране на задействащите фактори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bg-BG" sz="1800" dirty="0" smtClean="0">
                <a:latin typeface="Helvetica Neue" panose="02000503000000020004" pitchFamily="2" charset="0"/>
              </a:rPr>
              <a:t>Записване на ситуациите, които предизвикват вредния навик (напр. стрес → вейпинг/ наркотично вещество).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bg-BG" sz="1800" dirty="0" smtClean="0">
                <a:latin typeface="Helvetica Neue" panose="02000503000000020004" pitchFamily="2" charset="0"/>
              </a:rPr>
              <a:t>Анализиране на емоциите и средата, които го поддържат.</a:t>
            </a:r>
            <a:endParaRPr lang="bg-BG" sz="1800" dirty="0">
              <a:latin typeface="Helvetica Neue" panose="02000503000000020004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DDFD2DD-BA75-65F2-FC46-A6F6FA8D8ACD}"/>
              </a:ext>
            </a:extLst>
          </p:cNvPr>
          <p:cNvSpPr txBox="1">
            <a:spLocks/>
          </p:cNvSpPr>
          <p:nvPr/>
        </p:nvSpPr>
        <p:spPr bwMode="gray">
          <a:xfrm>
            <a:off x="427511" y="2654158"/>
            <a:ext cx="5118266" cy="11162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+mj-ea"/>
                <a:cs typeface="+mj-cs"/>
              </a:rPr>
              <a:t>Промяната на навик изисква:</a:t>
            </a:r>
            <a:endParaRPr kumimoji="0" lang="en-BG" sz="20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entury Gothic" panose="020B0502020202020204"/>
              <a:ea typeface="+mj-ea"/>
              <a:cs typeface="+mj-cs"/>
            </a:endParaRPr>
          </a:p>
        </p:txBody>
      </p:sp>
      <p:pic>
        <p:nvPicPr>
          <p:cNvPr id="8194" name="Picture 2" descr="Няма страшно, всичко е въпрос на навик!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914" y="3665923"/>
            <a:ext cx="4256102" cy="3192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7171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3138" y="1876301"/>
            <a:ext cx="6828312" cy="3185487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just" defTabSz="457200">
              <a:lnSpc>
                <a:spcPct val="110000"/>
              </a:lnSpc>
              <a:spcBef>
                <a:spcPts val="1000"/>
              </a:spcBef>
              <a:buClr>
                <a:srgbClr val="B31166"/>
              </a:buClr>
              <a:buSzPct val="80000"/>
            </a:pPr>
            <a:r>
              <a:rPr lang="bg-BG" sz="2000" b="1" dirty="0" smtClean="0">
                <a:solidFill>
                  <a:schemeClr val="accent6">
                    <a:lumMod val="50000"/>
                  </a:schemeClr>
                </a:solidFill>
                <a:latin typeface="Helvetica Neue" panose="02000503000000020004" pitchFamily="2" charset="0"/>
              </a:rPr>
              <a:t>                Използване </a:t>
            </a:r>
            <a:r>
              <a:rPr lang="bg-BG" sz="2000" b="1" dirty="0">
                <a:solidFill>
                  <a:schemeClr val="accent6">
                    <a:lumMod val="50000"/>
                  </a:schemeClr>
                </a:solidFill>
                <a:latin typeface="Helvetica Neue" panose="02000503000000020004" pitchFamily="2" charset="0"/>
              </a:rPr>
              <a:t>на техники за мотивация</a:t>
            </a:r>
          </a:p>
          <a:p>
            <a:pPr marL="742950" lvl="1" indent="-285750" algn="just" defTabSz="457200">
              <a:lnSpc>
                <a:spcPct val="110000"/>
              </a:lnSpc>
              <a:spcBef>
                <a:spcPts val="1000"/>
              </a:spcBef>
              <a:buClr>
                <a:srgbClr val="B31166"/>
              </a:buClr>
              <a:buSzPct val="80000"/>
              <a:buFont typeface="Wingdings" pitchFamily="2" charset="2"/>
              <a:buChar char="§"/>
            </a:pPr>
            <a:r>
              <a:rPr lang="bg-BG" sz="2000" dirty="0">
                <a:solidFill>
                  <a:schemeClr val="accent6">
                    <a:lumMod val="50000"/>
                  </a:schemeClr>
                </a:solidFill>
                <a:latin typeface="Helvetica Neue" panose="02000503000000020004" pitchFamily="2" charset="0"/>
              </a:rPr>
              <a:t>Система за награди – при постигане на малки цели си позволяваме награда (но не вредна).</a:t>
            </a:r>
          </a:p>
          <a:p>
            <a:pPr marL="742950" lvl="1" indent="-285750" algn="just" defTabSz="457200">
              <a:lnSpc>
                <a:spcPct val="110000"/>
              </a:lnSpc>
              <a:spcBef>
                <a:spcPts val="1000"/>
              </a:spcBef>
              <a:buClr>
                <a:srgbClr val="B31166"/>
              </a:buClr>
              <a:buSzPct val="80000"/>
              <a:buFont typeface="Wingdings" pitchFamily="2" charset="2"/>
              <a:buChar char="§"/>
            </a:pPr>
            <a:r>
              <a:rPr lang="bg-BG" sz="2000" dirty="0">
                <a:solidFill>
                  <a:schemeClr val="accent6">
                    <a:lumMod val="50000"/>
                  </a:schemeClr>
                </a:solidFill>
                <a:latin typeface="Helvetica Neue" panose="02000503000000020004" pitchFamily="2" charset="0"/>
              </a:rPr>
              <a:t>Визуализация на успеха – представяне на положителните ефекти от промяната.</a:t>
            </a:r>
          </a:p>
          <a:p>
            <a:pPr marL="742950" lvl="1" indent="-285750" algn="just" defTabSz="457200">
              <a:lnSpc>
                <a:spcPct val="110000"/>
              </a:lnSpc>
              <a:spcBef>
                <a:spcPts val="1000"/>
              </a:spcBef>
              <a:buClr>
                <a:srgbClr val="B31166"/>
              </a:buClr>
              <a:buSzPct val="80000"/>
              <a:buFont typeface="Wingdings" pitchFamily="2" charset="2"/>
              <a:buChar char="§"/>
            </a:pPr>
            <a:r>
              <a:rPr lang="bg-BG" sz="2000" dirty="0">
                <a:solidFill>
                  <a:schemeClr val="accent6">
                    <a:lumMod val="50000"/>
                  </a:schemeClr>
                </a:solidFill>
                <a:latin typeface="Helvetica Neue" panose="02000503000000020004" pitchFamily="2" charset="0"/>
              </a:rPr>
              <a:t>Саморазговори и утвърждения – положителни мисли за себе си, вместо самокритика</a:t>
            </a:r>
            <a:r>
              <a:rPr lang="bg-BG" sz="2000" dirty="0" smtClean="0">
                <a:solidFill>
                  <a:schemeClr val="accent6">
                    <a:lumMod val="50000"/>
                  </a:schemeClr>
                </a:solidFill>
                <a:latin typeface="Helvetica Neue" panose="02000503000000020004" pitchFamily="2" charset="0"/>
              </a:rPr>
              <a:t>.</a:t>
            </a:r>
            <a:endParaRPr lang="en-US" sz="2000" dirty="0">
              <a:solidFill>
                <a:schemeClr val="accent6">
                  <a:lumMod val="50000"/>
                </a:schemeClr>
              </a:solidFill>
              <a:latin typeface="Helvetica Neue" panose="02000503000000020004" pitchFamily="2" charset="0"/>
            </a:endParaRPr>
          </a:p>
        </p:txBody>
      </p:sp>
      <p:pic>
        <p:nvPicPr>
          <p:cNvPr id="9220" name="Picture 4" descr="Один Секрет Который Ты НЕ Знаешь о ПРИВЫЧКАХ - Как Выработать Привычку - 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953" y="1876301"/>
            <a:ext cx="4730321" cy="2661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▷ Успех: Анимированные картинки, гифки и анимация - 100% БЕСПЛАТНО!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854" y="4408180"/>
            <a:ext cx="2838201" cy="2568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340953" y="4750130"/>
            <a:ext cx="473032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457200">
              <a:lnSpc>
                <a:spcPct val="110000"/>
              </a:lnSpc>
              <a:spcBef>
                <a:spcPts val="1000"/>
              </a:spcBef>
              <a:buClr>
                <a:srgbClr val="B31166"/>
              </a:buClr>
              <a:buSzPct val="80000"/>
            </a:pPr>
            <a:r>
              <a:rPr lang="bg-BG" sz="2000" dirty="0">
                <a:solidFill>
                  <a:srgbClr val="40619D">
                    <a:lumMod val="50000"/>
                  </a:srgbClr>
                </a:solidFill>
                <a:latin typeface="Helvetica Neue" panose="02000503000000020004" pitchFamily="2" charset="0"/>
              </a:rPr>
              <a:t>Изграждането на навик отнема време – средно между 21 и 66 дни. Важно е постоянството, дори ако има временни неуспехи.</a:t>
            </a:r>
          </a:p>
        </p:txBody>
      </p:sp>
    </p:spTree>
    <p:extLst>
      <p:ext uri="{BB962C8B-B14F-4D97-AF65-F5344CB8AC3E}">
        <p14:creationId xmlns:p14="http://schemas.microsoft.com/office/powerpoint/2010/main" val="22545081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Ресурси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936460" y="4918754"/>
            <a:ext cx="48943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https://www.youtube.com/watch?v=QnOO1m4m6x4</a:t>
            </a:r>
          </a:p>
        </p:txBody>
      </p:sp>
      <p:sp>
        <p:nvSpPr>
          <p:cNvPr id="4" name="Rectangle 3"/>
          <p:cNvSpPr/>
          <p:nvPr/>
        </p:nvSpPr>
        <p:spPr>
          <a:xfrm>
            <a:off x="1732107" y="3944978"/>
            <a:ext cx="3034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 smtClean="0"/>
              <a:t>Филм за ада на наркотиците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252866" y="4918754"/>
            <a:ext cx="53579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https://www.youtube.com/watch?v=6Jnqm6huOjM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rgbClr val="1155C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https://www.youtube.com/watch?v=6Jnqm6huOjM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92777" y="3935473"/>
            <a:ext cx="41740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„Ничия земя“: За дрогата от първо лице</a:t>
            </a:r>
            <a:endParaRPr lang="en-US" dirty="0"/>
          </a:p>
        </p:txBody>
      </p:sp>
      <p:pic>
        <p:nvPicPr>
          <p:cNvPr id="1028" name="Picture 4" descr="филмова лента | infoPlev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463" y="1923504"/>
            <a:ext cx="2667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51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Анкета за родители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363190" y="2967334"/>
            <a:ext cx="67808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https://docs.google.com/forms/d/e/1FAIpQLSdzfaeresf1PAJhQDrwSoAtboTUFdRCDuL2xK8wYcDRERUbLQ/viewform?usp=header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5684" y="4107873"/>
            <a:ext cx="214312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90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948" y="2479159"/>
            <a:ext cx="5511412" cy="342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2410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996</TotalTime>
  <Words>1978</Words>
  <Application>Microsoft Office PowerPoint</Application>
  <PresentationFormat>Widescreen</PresentationFormat>
  <Paragraphs>200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Arial</vt:lpstr>
      <vt:lpstr>Century Gothic</vt:lpstr>
      <vt:lpstr>Corbel</vt:lpstr>
      <vt:lpstr>Gill Sans MT</vt:lpstr>
      <vt:lpstr>Helvetica Neue</vt:lpstr>
      <vt:lpstr>Wingdings</vt:lpstr>
      <vt:lpstr>Wingdings 2</vt:lpstr>
      <vt:lpstr>Wingdings 3</vt:lpstr>
      <vt:lpstr>Dividend</vt:lpstr>
      <vt:lpstr>Вейпинг и наркотични вещества</vt:lpstr>
      <vt:lpstr>PowerPoint Presentation</vt:lpstr>
      <vt:lpstr>Какво представлява вейпингът? </vt:lpstr>
      <vt:lpstr>Какво съдържа течността за вейпинг?</vt:lpstr>
      <vt:lpstr>Защо вейпингът е опасен? Влияние върху мозъка</vt:lpstr>
      <vt:lpstr>PowerPoint Presentation</vt:lpstr>
      <vt:lpstr>Как да разпознаем зависимост към вейп в училище?</vt:lpstr>
      <vt:lpstr>Биологични, психологически и социални фактори на зависимостите</vt:lpstr>
      <vt:lpstr>Биологични, психологически и социални фактори на зависимостите</vt:lpstr>
      <vt:lpstr>Психологически фактори на зависимостта</vt:lpstr>
      <vt:lpstr>Психологически фактори на зависимостта</vt:lpstr>
      <vt:lpstr>Социални фактори на зависимостите</vt:lpstr>
      <vt:lpstr>Роля на семейството</vt:lpstr>
      <vt:lpstr>Роля на семейството</vt:lpstr>
      <vt:lpstr>Казус „константин“</vt:lpstr>
      <vt:lpstr>Казус „константин“– линк за отговори</vt:lpstr>
      <vt:lpstr>Ролята на травмата при формиране на зависимо поведение</vt:lpstr>
      <vt:lpstr>Ролята на травмата при формиране на зависимо поведение</vt:lpstr>
      <vt:lpstr>Влиянието на медиите и социалните мрежи </vt:lpstr>
      <vt:lpstr>Културни и социално-икономически фактори</vt:lpstr>
      <vt:lpstr>Как никотинът и другите вещества влияят върху мозъка на подрастващите</vt:lpstr>
      <vt:lpstr>Химични зависимости (вейпинг, наркотици, алкохол)</vt:lpstr>
      <vt:lpstr>Нехимични зависимости (екранна зависимост, социални медии, видеоигри)</vt:lpstr>
      <vt:lpstr>Как дигиталната среда създава рискове за пристрастяване при децата?</vt:lpstr>
      <vt:lpstr>PowerPoint Presentation</vt:lpstr>
      <vt:lpstr>PowerPoint Presentation</vt:lpstr>
      <vt:lpstr>Механизми на пристрастяване – защо децата и младите хора са по-уязвими</vt:lpstr>
      <vt:lpstr>Дългосрочни последици за физическото и психичното здраве</vt:lpstr>
      <vt:lpstr>Връзката между психиката, тялото и зависимоститЕ</vt:lpstr>
      <vt:lpstr>PowerPoint Presentation</vt:lpstr>
      <vt:lpstr>PowerPoint Presentation</vt:lpstr>
      <vt:lpstr>Навици - здравословни и нездравословни</vt:lpstr>
      <vt:lpstr>PowerPoint Presentation</vt:lpstr>
      <vt:lpstr>Ресурси</vt:lpstr>
      <vt:lpstr>Анкета за родители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ВЕЙПИНГ</dc:title>
  <dc:creator>Plami</dc:creator>
  <cp:lastModifiedBy>Plami</cp:lastModifiedBy>
  <cp:revision>70</cp:revision>
  <dcterms:created xsi:type="dcterms:W3CDTF">2025-04-17T08:34:23Z</dcterms:created>
  <dcterms:modified xsi:type="dcterms:W3CDTF">2025-04-28T14:23:46Z</dcterms:modified>
</cp:coreProperties>
</file>